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66" r:id="rId4"/>
    <p:sldId id="274" r:id="rId5"/>
    <p:sldId id="271" r:id="rId6"/>
    <p:sldId id="270" r:id="rId7"/>
    <p:sldId id="272" r:id="rId8"/>
    <p:sldId id="258" r:id="rId9"/>
    <p:sldId id="291" r:id="rId10"/>
    <p:sldId id="290" r:id="rId11"/>
    <p:sldId id="261" r:id="rId12"/>
    <p:sldId id="268" r:id="rId13"/>
    <p:sldId id="269" r:id="rId14"/>
    <p:sldId id="259" r:id="rId15"/>
    <p:sldId id="273" r:id="rId16"/>
    <p:sldId id="260" r:id="rId17"/>
    <p:sldId id="263" r:id="rId18"/>
    <p:sldId id="265"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Lst>
  <p:sldSz cx="9144000" cy="5143500" type="screen16x9"/>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7856DFD-DF80-4E40-8121-511CB192AE36}">
          <p14:sldIdLst>
            <p14:sldId id="256"/>
            <p14:sldId id="257"/>
            <p14:sldId id="266"/>
            <p14:sldId id="274"/>
            <p14:sldId id="271"/>
            <p14:sldId id="270"/>
            <p14:sldId id="272"/>
            <p14:sldId id="258"/>
            <p14:sldId id="291"/>
            <p14:sldId id="290"/>
            <p14:sldId id="261"/>
            <p14:sldId id="268"/>
            <p14:sldId id="269"/>
            <p14:sldId id="259"/>
            <p14:sldId id="273"/>
            <p14:sldId id="260"/>
            <p14:sldId id="263"/>
            <p14:sldId id="265"/>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5896" autoAdjust="0"/>
  </p:normalViewPr>
  <p:slideViewPr>
    <p:cSldViewPr snapToGrid="0">
      <p:cViewPr varScale="1">
        <p:scale>
          <a:sx n="93" d="100"/>
          <a:sy n="93" d="100"/>
        </p:scale>
        <p:origin x="-1314" y="-102"/>
      </p:cViewPr>
      <p:guideLst>
        <p:guide orient="horz" pos="2160"/>
        <p:guide orient="horz" pos="162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8300B-24D0-48C2-A286-DF91F2C9AA03}" type="datetimeFigureOut">
              <a:rPr lang="nl-NL" smtClean="0"/>
              <a:t>10-12-15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C1BF9-3ED0-44BD-AAAB-3C7F52323BF2}" type="slidenum">
              <a:rPr lang="nl-NL" smtClean="0"/>
              <a:t>‹nr.›</a:t>
            </a:fld>
            <a:endParaRPr lang="nl-NL"/>
          </a:p>
        </p:txBody>
      </p:sp>
    </p:spTree>
    <p:extLst>
      <p:ext uri="{BB962C8B-B14F-4D97-AF65-F5344CB8AC3E}">
        <p14:creationId xmlns:p14="http://schemas.microsoft.com/office/powerpoint/2010/main" val="17631700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Beginnen met een simpele proef, aandachtstrekker (Ballon klappen, even iets over</a:t>
            </a:r>
            <a:r>
              <a:rPr lang="nl-NL" baseline="0" dirty="0" smtClean="0"/>
              <a:t> akoestiek waar </a:t>
            </a:r>
            <a:r>
              <a:rPr lang="nl-NL" baseline="0" dirty="0" err="1" smtClean="0"/>
              <a:t>Minnaert</a:t>
            </a:r>
            <a:r>
              <a:rPr lang="nl-NL" baseline="0" dirty="0" smtClean="0"/>
              <a:t> ook wel iets over zegt?)</a:t>
            </a:r>
          </a:p>
          <a:p>
            <a:endParaRPr lang="nl-NL" baseline="0" dirty="0" smtClean="0"/>
          </a:p>
          <a:p>
            <a:r>
              <a:rPr lang="nl-NL" baseline="0" dirty="0" err="1" smtClean="0"/>
              <a:t>Minnaert</a:t>
            </a:r>
            <a:r>
              <a:rPr lang="nl-NL" baseline="0" dirty="0" smtClean="0"/>
              <a:t> bepaalde de geluidssnelheid met een slingerstok van 1,5 m (slingertijd 2,0 s) en iemand die er met een klapplank bij staat.</a:t>
            </a:r>
          </a:p>
          <a:p>
            <a:r>
              <a:rPr lang="nl-NL" baseline="0" dirty="0" smtClean="0"/>
              <a:t>Anderen staan in de verte en letten op.</a:t>
            </a:r>
          </a:p>
          <a:p>
            <a:r>
              <a:rPr lang="nl-NL" baseline="0" dirty="0" smtClean="0"/>
              <a:t>Als de stok rechts slingert, wordt er geslagen. Nu gaat men in het veld verderop staan zodanig, dat je de klap en de slinger kan zien en dat men het geluid van de klap hoort als de slinger aan de andere kant is (na 1,0 s dus)</a:t>
            </a:r>
          </a:p>
          <a:p>
            <a:endParaRPr lang="nl-NL" dirty="0" smtClean="0"/>
          </a:p>
          <a:p>
            <a:r>
              <a:rPr lang="nl-NL" dirty="0" smtClean="0"/>
              <a:t>Hierbij</a:t>
            </a:r>
            <a:r>
              <a:rPr lang="nl-NL" baseline="0" dirty="0" smtClean="0"/>
              <a:t> vakdidactisch aansluiten door in te gaan op het idee van v=s/t dat hier mooi aan de orde komt en voor onderbouwleerlingen ook goed te begrijpen is en relateren aan wat je in je omgeving kunt merken:</a:t>
            </a:r>
          </a:p>
          <a:p>
            <a:r>
              <a:rPr lang="nl-NL" baseline="0" dirty="0" smtClean="0"/>
              <a:t>Heien</a:t>
            </a:r>
          </a:p>
          <a:p>
            <a:r>
              <a:rPr lang="nl-NL" baseline="0" dirty="0" smtClean="0"/>
              <a:t>Vliegtuigen in de lucht</a:t>
            </a:r>
          </a:p>
          <a:p>
            <a:endParaRPr lang="nl-NL" baseline="0" dirty="0" smtClean="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2</a:t>
            </a:fld>
            <a:endParaRPr lang="nl-NL"/>
          </a:p>
        </p:txBody>
      </p:sp>
    </p:spTree>
    <p:extLst>
      <p:ext uri="{BB962C8B-B14F-4D97-AF65-F5344CB8AC3E}">
        <p14:creationId xmlns:p14="http://schemas.microsoft.com/office/powerpoint/2010/main" val="2054112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andere manier om de geluidssnelheid</a:t>
            </a:r>
            <a:r>
              <a:rPr lang="nl-NL" baseline="0" dirty="0" smtClean="0"/>
              <a:t> te bepalen is met behulp van staande golven.</a:t>
            </a:r>
          </a:p>
          <a:p>
            <a:r>
              <a:rPr lang="nl-NL" baseline="0" dirty="0" smtClean="0"/>
              <a:t>In dit geval wordt een staande golf in een </a:t>
            </a:r>
            <a:r>
              <a:rPr lang="nl-NL" baseline="0" dirty="0" err="1" smtClean="0"/>
              <a:t>trillingsholte</a:t>
            </a:r>
            <a:r>
              <a:rPr lang="nl-NL" baseline="0" dirty="0" smtClean="0"/>
              <a:t> opgewekt. Door de lengte van de holte te </a:t>
            </a:r>
            <a:r>
              <a:rPr lang="nl-NL" baseline="0" dirty="0" err="1" smtClean="0"/>
              <a:t>varieren</a:t>
            </a:r>
            <a:r>
              <a:rPr lang="nl-NL" baseline="0" dirty="0" smtClean="0"/>
              <a:t>, komt er resonantie.</a:t>
            </a:r>
          </a:p>
          <a:p>
            <a:r>
              <a:rPr lang="nl-NL" baseline="0" dirty="0" smtClean="0"/>
              <a:t>Hier een drietal voorbeelden uit oudere methoden (van rond 1900 en 1980…</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12</a:t>
            </a:fld>
            <a:endParaRPr lang="nl-NL"/>
          </a:p>
        </p:txBody>
      </p:sp>
    </p:spTree>
    <p:extLst>
      <p:ext uri="{BB962C8B-B14F-4D97-AF65-F5344CB8AC3E}">
        <p14:creationId xmlns:p14="http://schemas.microsoft.com/office/powerpoint/2010/main" val="403024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plaatje toont het idee.</a:t>
            </a:r>
          </a:p>
          <a:p>
            <a:r>
              <a:rPr lang="nl-NL" dirty="0" smtClean="0"/>
              <a:t>Een geluidsbron geeft een trilling.</a:t>
            </a:r>
          </a:p>
          <a:p>
            <a:r>
              <a:rPr lang="nl-NL" dirty="0" smtClean="0"/>
              <a:t>In de buis is sprake van een </a:t>
            </a:r>
            <a:r>
              <a:rPr lang="nl-NL" dirty="0" err="1" smtClean="0"/>
              <a:t>trillingsholte</a:t>
            </a:r>
            <a:r>
              <a:rPr lang="nl-NL" dirty="0" smtClean="0"/>
              <a:t> met een open en een gesloten uiteinde.</a:t>
            </a:r>
          </a:p>
          <a:p>
            <a:r>
              <a:rPr lang="nl-NL" dirty="0" smtClean="0"/>
              <a:t>Door de open ruimte te variëren kan er een staande golf ontstaan en die hoor je doordat het</a:t>
            </a:r>
            <a:r>
              <a:rPr lang="nl-NL" baseline="0" dirty="0" smtClean="0"/>
              <a:t> geluid dan versterkt (het past er mooi in en dooft zichzelf niet uit.)</a:t>
            </a:r>
          </a:p>
          <a:p>
            <a:r>
              <a:rPr lang="nl-NL" baseline="0" dirty="0" smtClean="0"/>
              <a:t>De resonantie treeft daarbij op bij ¼ ¾ en 5/4 golflengte, </a:t>
            </a:r>
            <a:r>
              <a:rPr lang="nl-NL" baseline="0" dirty="0" err="1" smtClean="0"/>
              <a:t>enz</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13</a:t>
            </a:fld>
            <a:endParaRPr lang="nl-NL"/>
          </a:p>
        </p:txBody>
      </p:sp>
    </p:spTree>
    <p:extLst>
      <p:ext uri="{BB962C8B-B14F-4D97-AF65-F5344CB8AC3E}">
        <p14:creationId xmlns:p14="http://schemas.microsoft.com/office/powerpoint/2010/main" val="1297027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Drie verschillende</a:t>
            </a:r>
            <a:r>
              <a:rPr lang="nl-NL" baseline="0" dirty="0" smtClean="0"/>
              <a:t> varianten laten zien,</a:t>
            </a:r>
          </a:p>
          <a:p>
            <a:r>
              <a:rPr lang="nl-NL" baseline="0" dirty="0" smtClean="0"/>
              <a:t>De laatste is dan de proef met buis in buis met water om de golflengte te bepalen en daarmee ook de geluidsnelheid</a:t>
            </a:r>
          </a:p>
          <a:p>
            <a:endParaRPr lang="nl-NL" baseline="0" dirty="0" smtClean="0"/>
          </a:p>
          <a:p>
            <a:r>
              <a:rPr lang="nl-NL" baseline="0" dirty="0" smtClean="0"/>
              <a:t>Mooie is dat je hiermee ook kunt berekenen dat er een buik net buiten de buis zit, op ongeveer een halve diameter van de buis.</a:t>
            </a:r>
          </a:p>
          <a:p>
            <a:endParaRPr lang="nl-NL" baseline="0" dirty="0" smtClean="0"/>
          </a:p>
          <a:p>
            <a:r>
              <a:rPr lang="nl-NL" baseline="0" dirty="0" smtClean="0"/>
              <a:t>Hier werk je met staande golven met een duidelijke golflengte, die hier cruciaal is . Je kunt hier laten zien dat golflengte (afstand waarover een trilling zich verplaatst in één trillingstijd) en frequentie nauw met elkaar verbonden zijn via de geluidsnelheid.</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14</a:t>
            </a:fld>
            <a:endParaRPr lang="nl-NL"/>
          </a:p>
        </p:txBody>
      </p:sp>
    </p:spTree>
    <p:extLst>
      <p:ext uri="{BB962C8B-B14F-4D97-AF65-F5344CB8AC3E}">
        <p14:creationId xmlns:p14="http://schemas.microsoft.com/office/powerpoint/2010/main" val="236271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Mooi voorbeeld</a:t>
            </a:r>
            <a:r>
              <a:rPr lang="nl-NL" baseline="0" dirty="0" smtClean="0"/>
              <a:t> om het begrip antigeluid te laten horen en tevens om het effect van faseverschillen te laten merken.</a:t>
            </a:r>
          </a:p>
          <a:p>
            <a:endParaRPr lang="nl-NL" baseline="0" dirty="0" smtClean="0"/>
          </a:p>
          <a:p>
            <a:r>
              <a:rPr lang="nl-NL" baseline="0" dirty="0" smtClean="0"/>
              <a:t>Een ander voorbeeld van antigeluid is het verkeerd om aansluiten van (bas) boxen. Als je deze in tegenfase aansluit, blijkt dat de lage tonen wegvallen.</a:t>
            </a:r>
          </a:p>
          <a:p>
            <a:r>
              <a:rPr lang="nl-NL" baseline="0" smtClean="0"/>
              <a:t>Door </a:t>
            </a:r>
            <a:r>
              <a:rPr lang="nl-NL" baseline="0" dirty="0" smtClean="0"/>
              <a:t>de grote golflengte verschilt de fase over een beetje afstand minder en merk je dus </a:t>
            </a:r>
            <a:r>
              <a:rPr lang="nl-NL" baseline="0" smtClean="0"/>
              <a:t>de tegenfase sterker.</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17</a:t>
            </a:fld>
            <a:endParaRPr lang="nl-NL"/>
          </a:p>
        </p:txBody>
      </p:sp>
    </p:spTree>
    <p:extLst>
      <p:ext uri="{BB962C8B-B14F-4D97-AF65-F5344CB8AC3E}">
        <p14:creationId xmlns:p14="http://schemas.microsoft.com/office/powerpoint/2010/main" val="225958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 vrij eenvoudig met app met mobieltje en kleine boxjes te regelen.</a:t>
            </a:r>
          </a:p>
          <a:p>
            <a:r>
              <a:rPr lang="nl-NL" dirty="0" smtClean="0"/>
              <a:t>De tweedimensionale versie kan zelfs</a:t>
            </a:r>
            <a:r>
              <a:rPr lang="nl-NL" baseline="0" dirty="0" smtClean="0"/>
              <a:t> met de speakers van een </a:t>
            </a:r>
            <a:r>
              <a:rPr lang="nl-NL" baseline="0" dirty="0" err="1" smtClean="0"/>
              <a:t>digiboard</a:t>
            </a:r>
            <a:r>
              <a:rPr lang="nl-NL" baseline="0" dirty="0" smtClean="0"/>
              <a:t> gedaan worden.</a:t>
            </a:r>
          </a:p>
          <a:p>
            <a:r>
              <a:rPr lang="nl-NL" baseline="0" dirty="0" smtClean="0"/>
              <a:t>(Leerlingen de knooplijnen laten vormen)</a:t>
            </a:r>
          </a:p>
          <a:p>
            <a:r>
              <a:rPr lang="nl-NL" baseline="0" dirty="0" smtClean="0"/>
              <a:t>Mulder met een frequentie van 100 Hz en op een afstand van 6 m.</a:t>
            </a:r>
          </a:p>
          <a:p>
            <a:r>
              <a:rPr lang="nl-NL" baseline="0" dirty="0" smtClean="0"/>
              <a:t>Boxen in fase aansluiten, dan buik in midden en op ¼ golflengte links en rechts ‘stilte’.</a:t>
            </a:r>
          </a:p>
          <a:p>
            <a:r>
              <a:rPr lang="nl-NL" baseline="0" dirty="0" smtClean="0"/>
              <a:t>Als in tegenfase, dan in midden stilte en links en rechts op 1,70 m opnieuw stilte.</a:t>
            </a:r>
          </a:p>
          <a:p>
            <a:endParaRPr lang="nl-NL" baseline="0" dirty="0" smtClean="0"/>
          </a:p>
          <a:p>
            <a:r>
              <a:rPr lang="nl-NL" baseline="0" dirty="0" smtClean="0"/>
              <a:t>Mulder geeft nog aan dat je een van de boxen op een iets andere frequentie kunt zetten</a:t>
            </a:r>
            <a:r>
              <a:rPr lang="nl-NL" baseline="0" smtClean="0"/>
              <a:t>, bijvoorbeeld </a:t>
            </a:r>
            <a:r>
              <a:rPr lang="nl-NL" baseline="0" dirty="0" smtClean="0"/>
              <a:t>1 Hz </a:t>
            </a:r>
            <a:r>
              <a:rPr lang="nl-NL" baseline="0" smtClean="0"/>
              <a:t>meer. </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18</a:t>
            </a:fld>
            <a:endParaRPr lang="nl-NL"/>
          </a:p>
        </p:txBody>
      </p:sp>
    </p:spTree>
    <p:extLst>
      <p:ext uri="{BB962C8B-B14F-4D97-AF65-F5344CB8AC3E}">
        <p14:creationId xmlns:p14="http://schemas.microsoft.com/office/powerpoint/2010/main" val="3370490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Belangrijk</a:t>
            </a:r>
            <a:r>
              <a:rPr lang="nl-NL" baseline="0" dirty="0" smtClean="0"/>
              <a:t> hier om te beklemtonen dat je hier juist kijkt welke afstand geluid in een trillingstijd aflegt.</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19</a:t>
            </a:fld>
            <a:endParaRPr lang="nl-NL"/>
          </a:p>
        </p:txBody>
      </p:sp>
    </p:spTree>
    <p:extLst>
      <p:ext uri="{BB962C8B-B14F-4D97-AF65-F5344CB8AC3E}">
        <p14:creationId xmlns:p14="http://schemas.microsoft.com/office/powerpoint/2010/main" val="344333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4CC1BF9-3ED0-44BD-AAAB-3C7F52323BF2}" type="slidenum">
              <a:rPr lang="nl-NL" smtClean="0"/>
              <a:t>22</a:t>
            </a:fld>
            <a:endParaRPr lang="nl-NL"/>
          </a:p>
        </p:txBody>
      </p:sp>
    </p:spTree>
    <p:extLst>
      <p:ext uri="{BB962C8B-B14F-4D97-AF65-F5344CB8AC3E}">
        <p14:creationId xmlns:p14="http://schemas.microsoft.com/office/powerpoint/2010/main" val="356136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Optioneel, even noemen is leuk.</a:t>
            </a:r>
            <a:r>
              <a:rPr lang="nl-NL" baseline="0" dirty="0" smtClean="0"/>
              <a:t> Ik zal nagaan of dit nog leverbaar is (hoewel het ook vrij eenvoudig zelf te knutselen is)</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25</a:t>
            </a:fld>
            <a:endParaRPr lang="nl-NL"/>
          </a:p>
        </p:txBody>
      </p:sp>
    </p:spTree>
    <p:extLst>
      <p:ext uri="{BB962C8B-B14F-4D97-AF65-F5344CB8AC3E}">
        <p14:creationId xmlns:p14="http://schemas.microsoft.com/office/powerpoint/2010/main" val="292688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als afsluiting de video van Ron en Lieke met </a:t>
            </a:r>
          </a:p>
          <a:p>
            <a:r>
              <a:rPr lang="nl-NL" dirty="0" smtClean="0"/>
              <a:t>De variant van de fietser vergeleken met de stilstaande klappen </a:t>
            </a:r>
          </a:p>
          <a:p>
            <a:r>
              <a:rPr lang="nl-NL" dirty="0" smtClean="0"/>
              <a:t>De uitbreiding naar het</a:t>
            </a:r>
            <a:r>
              <a:rPr lang="nl-NL" baseline="0" dirty="0" smtClean="0"/>
              <a:t> dopplereffect. Hierbij wel degelijk goed ingaan op het feit dat tijdens het slaan er het op 340 m en op 170 m in fase zijn qua zien en horen verschil zit in het aantal trommelslagen en dat idee dan voorzichtig uitbreiden naar het geluid.</a:t>
            </a:r>
          </a:p>
          <a:p>
            <a:r>
              <a:rPr lang="nl-NL" baseline="0" dirty="0" smtClean="0"/>
              <a:t>Als het lukt om de geluidsporen van de aan de fiets bevestigde video (de </a:t>
            </a:r>
            <a:r>
              <a:rPr lang="nl-NL" baseline="0" dirty="0" err="1" smtClean="0"/>
              <a:t>gopro</a:t>
            </a:r>
            <a:r>
              <a:rPr lang="nl-NL" baseline="0" dirty="0" smtClean="0"/>
              <a:t>) en de stilstaande tegelijk te laten zien, moet dat ook zichtbaar zijn.</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29</a:t>
            </a:fld>
            <a:endParaRPr lang="nl-NL"/>
          </a:p>
        </p:txBody>
      </p:sp>
    </p:spTree>
    <p:extLst>
      <p:ext uri="{BB962C8B-B14F-4D97-AF65-F5344CB8AC3E}">
        <p14:creationId xmlns:p14="http://schemas.microsoft.com/office/powerpoint/2010/main" val="2696499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als afsluiting de video van Ron en Lieke met </a:t>
            </a:r>
          </a:p>
          <a:p>
            <a:r>
              <a:rPr lang="nl-NL" dirty="0" smtClean="0"/>
              <a:t>De variant van de fietser vergeleken met de stilstaande klappen </a:t>
            </a:r>
          </a:p>
          <a:p>
            <a:r>
              <a:rPr lang="nl-NL" dirty="0" smtClean="0"/>
              <a:t>De uitbreiding naar het</a:t>
            </a:r>
            <a:r>
              <a:rPr lang="nl-NL" baseline="0" dirty="0" smtClean="0"/>
              <a:t> dopplereffect. Hierbij wel degelijk goed ingaan op het feit dat tijdens het slaan er het op 340 m en op 170 m in fase zijn qua zien en horen verschil zit in het aantal trommelslagen en dat idee dan voorzichtig uitbreiden naar het geluid.</a:t>
            </a:r>
          </a:p>
          <a:p>
            <a:r>
              <a:rPr lang="nl-NL" baseline="0" dirty="0" smtClean="0"/>
              <a:t>Als het lukt om de geluidsporen van de aan de fiets bevestigde video (de </a:t>
            </a:r>
            <a:r>
              <a:rPr lang="nl-NL" baseline="0" dirty="0" err="1" smtClean="0"/>
              <a:t>gopro</a:t>
            </a:r>
            <a:r>
              <a:rPr lang="nl-NL" baseline="0" dirty="0" smtClean="0"/>
              <a:t>) en de stilstaande tegelijk te laten zien, moet dat ook zichtbaar zijn.</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30</a:t>
            </a:fld>
            <a:endParaRPr lang="nl-NL"/>
          </a:p>
        </p:txBody>
      </p:sp>
    </p:spTree>
    <p:extLst>
      <p:ext uri="{BB962C8B-B14F-4D97-AF65-F5344CB8AC3E}">
        <p14:creationId xmlns:p14="http://schemas.microsoft.com/office/powerpoint/2010/main" val="269649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l-NL" dirty="0" smtClean="0"/>
              <a:t>Video van Lieke en Ad op verschillende afstanden als de proef van </a:t>
            </a:r>
            <a:r>
              <a:rPr lang="nl-NL" dirty="0" err="1" smtClean="0"/>
              <a:t>Minnaert</a:t>
            </a:r>
            <a:endParaRPr lang="nl-NL" dirty="0" smtClean="0"/>
          </a:p>
          <a:p>
            <a:pPr marL="0" marR="0" indent="0" algn="l" defTabSz="685800" rtl="0" eaLnBrk="1" fontAlgn="auto" latinLnBrk="0" hangingPunct="1">
              <a:lnSpc>
                <a:spcPct val="100000"/>
              </a:lnSpc>
              <a:spcBef>
                <a:spcPts val="0"/>
              </a:spcBef>
              <a:spcAft>
                <a:spcPts val="0"/>
              </a:spcAft>
              <a:buClrTx/>
              <a:buSzTx/>
              <a:buFontTx/>
              <a:buNone/>
              <a:tabLst/>
              <a:defRPr/>
            </a:pPr>
            <a:r>
              <a:rPr lang="nl-NL" dirty="0" smtClean="0"/>
              <a:t>We starten op 200m afstand en slaan de klapplank</a:t>
            </a:r>
            <a:r>
              <a:rPr lang="nl-NL" baseline="0" dirty="0" smtClean="0"/>
              <a:t> twee maal per s tegen elkaar (met dank aan de mobieltjes-apps).</a:t>
            </a:r>
          </a:p>
          <a:p>
            <a:pPr marL="0" marR="0" indent="0" algn="l" defTabSz="685800" rtl="0" eaLnBrk="1" fontAlgn="auto" latinLnBrk="0" hangingPunct="1">
              <a:lnSpc>
                <a:spcPct val="100000"/>
              </a:lnSpc>
              <a:spcBef>
                <a:spcPts val="0"/>
              </a:spcBef>
              <a:spcAft>
                <a:spcPts val="0"/>
              </a:spcAft>
              <a:buClrTx/>
              <a:buSzTx/>
              <a:buFontTx/>
              <a:buNone/>
              <a:tabLst/>
              <a:defRPr/>
            </a:pPr>
            <a:r>
              <a:rPr lang="nl-NL" baseline="0" dirty="0" smtClean="0"/>
              <a:t>Daarna steeds 10 m dichter naar de opname apparatuur toe.</a:t>
            </a:r>
          </a:p>
          <a:p>
            <a:pPr marL="0" marR="0" indent="0" algn="l" defTabSz="685800" rtl="0" eaLnBrk="1" fontAlgn="auto" latinLnBrk="0" hangingPunct="1">
              <a:lnSpc>
                <a:spcPct val="100000"/>
              </a:lnSpc>
              <a:spcBef>
                <a:spcPts val="0"/>
              </a:spcBef>
              <a:spcAft>
                <a:spcPts val="0"/>
              </a:spcAft>
              <a:buClrTx/>
              <a:buSzTx/>
              <a:buFontTx/>
              <a:buNone/>
              <a:tabLst/>
              <a:defRPr/>
            </a:pPr>
            <a:r>
              <a:rPr lang="nl-NL" baseline="0" dirty="0" smtClean="0"/>
              <a:t>Voo</a:t>
            </a:r>
            <a:r>
              <a:rPr lang="nl-NL" dirty="0" smtClean="0"/>
              <a:t>raf aangeven wat er gezien gaat worden en waar</a:t>
            </a:r>
            <a:r>
              <a:rPr lang="nl-NL" baseline="0" dirty="0" smtClean="0"/>
              <a:t> men op moet letten om de video te begrijpen.</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3</a:t>
            </a:fld>
            <a:endParaRPr lang="nl-NL"/>
          </a:p>
        </p:txBody>
      </p:sp>
    </p:spTree>
    <p:extLst>
      <p:ext uri="{BB962C8B-B14F-4D97-AF65-F5344CB8AC3E}">
        <p14:creationId xmlns:p14="http://schemas.microsoft.com/office/powerpoint/2010/main" val="22675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als afsluiting de video van Ron en Lieke met </a:t>
            </a:r>
          </a:p>
          <a:p>
            <a:r>
              <a:rPr lang="nl-NL" dirty="0" smtClean="0"/>
              <a:t>De variant van de fietser vergeleken met de stilstaande klappen </a:t>
            </a:r>
          </a:p>
          <a:p>
            <a:r>
              <a:rPr lang="nl-NL" dirty="0" smtClean="0"/>
              <a:t>De uitbreiding naar het</a:t>
            </a:r>
            <a:r>
              <a:rPr lang="nl-NL" baseline="0" dirty="0" smtClean="0"/>
              <a:t> dopplereffect. Hierbij wel degelijk goed ingaan op het feit dat tijdens het slaan er het op 340 m en op 170 m in fase zijn qua zien en horen verschil zit in het aantal trommelslagen en dat idee dan voorzichtig uitbreiden naar het geluid.</a:t>
            </a:r>
          </a:p>
          <a:p>
            <a:r>
              <a:rPr lang="nl-NL" baseline="0" dirty="0" smtClean="0"/>
              <a:t>Als het lukt om de geluidsporen van de aan de fiets bevestigde video (de </a:t>
            </a:r>
            <a:r>
              <a:rPr lang="nl-NL" baseline="0" dirty="0" err="1" smtClean="0"/>
              <a:t>gopro</a:t>
            </a:r>
            <a:r>
              <a:rPr lang="nl-NL" baseline="0" dirty="0" smtClean="0"/>
              <a:t>) en de stilstaande tegelijk te laten zien, moet dat ook zichtbaar zijn.</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31</a:t>
            </a:fld>
            <a:endParaRPr lang="nl-NL"/>
          </a:p>
        </p:txBody>
      </p:sp>
    </p:spTree>
    <p:extLst>
      <p:ext uri="{BB962C8B-B14F-4D97-AF65-F5344CB8AC3E}">
        <p14:creationId xmlns:p14="http://schemas.microsoft.com/office/powerpoint/2010/main" val="2696499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als afsluiting de video van Ron en Lieke met </a:t>
            </a:r>
          </a:p>
          <a:p>
            <a:r>
              <a:rPr lang="nl-NL" dirty="0" smtClean="0"/>
              <a:t>De variant van de fietser vergeleken met de stilstaande klappen </a:t>
            </a:r>
          </a:p>
          <a:p>
            <a:r>
              <a:rPr lang="nl-NL" dirty="0" smtClean="0"/>
              <a:t>De uitbreiding naar het</a:t>
            </a:r>
            <a:r>
              <a:rPr lang="nl-NL" baseline="0" dirty="0" smtClean="0"/>
              <a:t> dopplereffect. Hierbij wel degelijk goed ingaan op het feit dat tijdens het slaan er het op 340 m en op 170 m in fase zijn qua zien en horen verschil zit in het aantal trommelslagen en dat idee dan voorzichtig uitbreiden naar het geluid.</a:t>
            </a:r>
          </a:p>
          <a:p>
            <a:r>
              <a:rPr lang="nl-NL" baseline="0" dirty="0" smtClean="0"/>
              <a:t>Als het lukt om de geluidsporen van de aan de fiets bevestigde video (de </a:t>
            </a:r>
            <a:r>
              <a:rPr lang="nl-NL" baseline="0" dirty="0" err="1" smtClean="0"/>
              <a:t>gopro</a:t>
            </a:r>
            <a:r>
              <a:rPr lang="nl-NL" baseline="0" dirty="0" smtClean="0"/>
              <a:t>) en de stilstaande tegelijk te laten zien, moet dat ook zichtbaar zijn.</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32</a:t>
            </a:fld>
            <a:endParaRPr lang="nl-NL"/>
          </a:p>
        </p:txBody>
      </p:sp>
    </p:spTree>
    <p:extLst>
      <p:ext uri="{BB962C8B-B14F-4D97-AF65-F5344CB8AC3E}">
        <p14:creationId xmlns:p14="http://schemas.microsoft.com/office/powerpoint/2010/main" val="269649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l-NL" dirty="0" smtClean="0"/>
              <a:t>Nu</a:t>
            </a:r>
            <a:r>
              <a:rPr lang="nl-NL" baseline="0" dirty="0" smtClean="0"/>
              <a:t> </a:t>
            </a:r>
            <a:r>
              <a:rPr lang="nl-NL" dirty="0" smtClean="0"/>
              <a:t>de directe meting van de snelheid met twee microfoons op afstand als meer eigentijds alternatief. (Mogelijk doen, anders de opgenomen video)</a:t>
            </a:r>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4</a:t>
            </a:fld>
            <a:endParaRPr lang="nl-NL"/>
          </a:p>
        </p:txBody>
      </p:sp>
    </p:spTree>
    <p:extLst>
      <p:ext uri="{BB962C8B-B14F-4D97-AF65-F5344CB8AC3E}">
        <p14:creationId xmlns:p14="http://schemas.microsoft.com/office/powerpoint/2010/main" val="52439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meting van het filmpje</a:t>
            </a:r>
            <a:endParaRPr lang="nl-NL" dirty="0"/>
          </a:p>
        </p:txBody>
      </p:sp>
      <p:sp>
        <p:nvSpPr>
          <p:cNvPr id="4" name="Slide Number Placeholder 3"/>
          <p:cNvSpPr>
            <a:spLocks noGrp="1"/>
          </p:cNvSpPr>
          <p:nvPr>
            <p:ph type="sldNum" sz="quarter" idx="10"/>
          </p:nvPr>
        </p:nvSpPr>
        <p:spPr/>
        <p:txBody>
          <a:bodyPr/>
          <a:lstStyle/>
          <a:p>
            <a:fld id="{74CC1BF9-3ED0-44BD-AAAB-3C7F52323BF2}" type="slidenum">
              <a:rPr lang="nl-NL" smtClean="0"/>
              <a:t>5</a:t>
            </a:fld>
            <a:endParaRPr lang="nl-NL"/>
          </a:p>
        </p:txBody>
      </p:sp>
    </p:spTree>
    <p:extLst>
      <p:ext uri="{BB962C8B-B14F-4D97-AF65-F5344CB8AC3E}">
        <p14:creationId xmlns:p14="http://schemas.microsoft.com/office/powerpoint/2010/main" val="218090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meting van de tijdsduur</a:t>
            </a:r>
            <a:r>
              <a:rPr lang="nl-NL" baseline="0" dirty="0" smtClean="0"/>
              <a:t> dat het geluid over de 30 m in de gang doet (zie filmpje).</a:t>
            </a:r>
          </a:p>
          <a:p>
            <a:r>
              <a:rPr lang="nl-NL" baseline="0" dirty="0" smtClean="0"/>
              <a:t>Hier rechtsboven het uitlezen van het moment waarop de klap bij de verre microfoon aankomt (zie stippellijn in diagram).</a:t>
            </a:r>
          </a:p>
          <a:p>
            <a:endParaRPr lang="nl-NL" baseline="0" dirty="0" smtClean="0"/>
          </a:p>
          <a:p>
            <a:r>
              <a:rPr lang="nl-NL" baseline="0" dirty="0" smtClean="0"/>
              <a:t>Hier is ook goed het </a:t>
            </a:r>
            <a:r>
              <a:rPr lang="nl-NL" baseline="0" dirty="0" err="1" smtClean="0"/>
              <a:t>leerlingdenkbeeld</a:t>
            </a:r>
            <a:r>
              <a:rPr lang="nl-NL" baseline="0" dirty="0" smtClean="0"/>
              <a:t> aan te snijden, dat een harder geluid sneller gaat.</a:t>
            </a:r>
          </a:p>
          <a:p>
            <a:r>
              <a:rPr lang="nl-NL" baseline="0" dirty="0" smtClean="0"/>
              <a:t>Als je het als een demonstratie gebruikt, kun je leerlingen laten nadenken over de vraag wat er gebeurt met de grafiek als je een zachtere of hardere klap geeft.</a:t>
            </a:r>
          </a:p>
          <a:p>
            <a:r>
              <a:rPr lang="nl-NL" baseline="0" dirty="0" smtClean="0"/>
              <a:t>Refereren aan dat leerlingen denken dat zachter geluid ook een kleinere snelheid heeft.</a:t>
            </a:r>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6</a:t>
            </a:fld>
            <a:endParaRPr lang="nl-NL"/>
          </a:p>
        </p:txBody>
      </p:sp>
    </p:spTree>
    <p:extLst>
      <p:ext uri="{BB962C8B-B14F-4D97-AF65-F5344CB8AC3E}">
        <p14:creationId xmlns:p14="http://schemas.microsoft.com/office/powerpoint/2010/main" val="358700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De video van het </a:t>
            </a:r>
            <a:r>
              <a:rPr lang="nl-NL" baseline="0" dirty="0" err="1" smtClean="0"/>
              <a:t>alkwin</a:t>
            </a:r>
            <a:r>
              <a:rPr lang="nl-NL" baseline="0" dirty="0" smtClean="0"/>
              <a:t> met de geluidsweerkaatsing? (als voorbeeld van echo? </a:t>
            </a:r>
            <a:r>
              <a:rPr lang="nl-NL" sz="900" b="0" i="0" u="none" strike="noStrike" kern="1200" baseline="0" dirty="0" smtClean="0">
                <a:solidFill>
                  <a:schemeClr val="tx1"/>
                </a:solidFill>
                <a:latin typeface="+mn-lt"/>
                <a:ea typeface="+mn-ea"/>
                <a:cs typeface="+mn-cs"/>
              </a:rPr>
              <a:t>https://www.youtube.com/watch?v=Dbv32vjqksc )</a:t>
            </a:r>
          </a:p>
          <a:p>
            <a:r>
              <a:rPr lang="nl-NL" sz="900" b="0" i="0" u="none" strike="noStrike" kern="1200" baseline="0" dirty="0" smtClean="0">
                <a:solidFill>
                  <a:schemeClr val="tx1"/>
                </a:solidFill>
                <a:latin typeface="+mn-lt"/>
                <a:ea typeface="+mn-ea"/>
                <a:cs typeface="+mn-cs"/>
              </a:rPr>
              <a:t>Aansluiten met wat </a:t>
            </a:r>
            <a:r>
              <a:rPr lang="nl-NL" sz="900" b="0" i="0" u="none" strike="noStrike" kern="1200" baseline="0" dirty="0" err="1" smtClean="0">
                <a:solidFill>
                  <a:schemeClr val="tx1"/>
                </a:solidFill>
                <a:latin typeface="+mn-lt"/>
                <a:ea typeface="+mn-ea"/>
                <a:cs typeface="+mn-cs"/>
              </a:rPr>
              <a:t>Minnaert</a:t>
            </a:r>
            <a:r>
              <a:rPr lang="nl-NL" sz="900" b="0" i="0" u="none" strike="noStrike" kern="1200" baseline="0" dirty="0" smtClean="0">
                <a:solidFill>
                  <a:schemeClr val="tx1"/>
                </a:solidFill>
                <a:latin typeface="+mn-lt"/>
                <a:ea typeface="+mn-ea"/>
                <a:cs typeface="+mn-cs"/>
              </a:rPr>
              <a:t> aangeeft met echo en gebruik van korte droge tikken (demo met plankjes)</a:t>
            </a: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7</a:t>
            </a:fld>
            <a:endParaRPr lang="nl-NL"/>
          </a:p>
        </p:txBody>
      </p:sp>
    </p:spTree>
    <p:extLst>
      <p:ext uri="{BB962C8B-B14F-4D97-AF65-F5344CB8AC3E}">
        <p14:creationId xmlns:p14="http://schemas.microsoft.com/office/powerpoint/2010/main" val="233870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de proef met de klap in een buis van ongeveer twee meter.</a:t>
            </a:r>
          </a:p>
          <a:p>
            <a:r>
              <a:rPr lang="nl-NL" dirty="0" smtClean="0"/>
              <a:t>Opnemen van de klap via een microfoon, daar is de tijdsduur uit te halen dat het geluid over de afstand (2*) doet en daarmee de geluidsnelheid.</a:t>
            </a:r>
          </a:p>
          <a:p>
            <a:r>
              <a:rPr lang="nl-NL" dirty="0" smtClean="0"/>
              <a:t>Didactisch is dit een mooie proef die aantoont dat geluid ook bij een open uiteinde terugkaatst en daarbij niet van fase verandert! Verder is het uitsterven</a:t>
            </a:r>
            <a:r>
              <a:rPr lang="nl-NL" baseline="0" dirty="0" smtClean="0"/>
              <a:t> goed te zien (en mogelijk te horen). Je kunt ook hier de constante snelheid terugzien (al sterven de hogere frequenties sneller uit)</a:t>
            </a:r>
          </a:p>
          <a:p>
            <a:r>
              <a:rPr lang="nl-NL" baseline="0" dirty="0" smtClean="0"/>
              <a:t>Probleempunt is hierbij dat het terugkaatsen gedeeltelijk buiten de buis gebeurt</a:t>
            </a:r>
          </a:p>
          <a:p>
            <a:endParaRPr lang="nl-NL" baseline="0" dirty="0" smtClean="0"/>
          </a:p>
          <a:p>
            <a:r>
              <a:rPr lang="nl-NL" baseline="0" dirty="0" smtClean="0"/>
              <a:t>In feite is het deels een proef die in de onderbouw zou kunnen (de opgevouwen proef met twee microfoons in de gang)</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8</a:t>
            </a:fld>
            <a:endParaRPr lang="nl-NL"/>
          </a:p>
        </p:txBody>
      </p:sp>
    </p:spTree>
    <p:extLst>
      <p:ext uri="{BB962C8B-B14F-4D97-AF65-F5344CB8AC3E}">
        <p14:creationId xmlns:p14="http://schemas.microsoft.com/office/powerpoint/2010/main" val="78948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4CC1BF9-3ED0-44BD-AAAB-3C7F52323BF2}" type="slidenum">
              <a:rPr lang="nl-NL" smtClean="0"/>
              <a:t>9</a:t>
            </a:fld>
            <a:endParaRPr lang="nl-NL"/>
          </a:p>
        </p:txBody>
      </p:sp>
    </p:spTree>
    <p:extLst>
      <p:ext uri="{BB962C8B-B14F-4D97-AF65-F5344CB8AC3E}">
        <p14:creationId xmlns:p14="http://schemas.microsoft.com/office/powerpoint/2010/main" val="402759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Geluid weerkaatst</a:t>
            </a:r>
            <a:r>
              <a:rPr lang="nl-NL" baseline="0" dirty="0" smtClean="0"/>
              <a:t> aan een open uiteinde op een afstand van ongeveer een halve diameter van dat open uiteinde, vandaar dat hier bij heen en weer kaatsen totaal een diameter is opgeteld.</a:t>
            </a:r>
            <a:endParaRPr lang="nl-NL" dirty="0"/>
          </a:p>
        </p:txBody>
      </p:sp>
      <p:sp>
        <p:nvSpPr>
          <p:cNvPr id="4" name="Tijdelijke aanduiding voor dianummer 3"/>
          <p:cNvSpPr>
            <a:spLocks noGrp="1"/>
          </p:cNvSpPr>
          <p:nvPr>
            <p:ph type="sldNum" sz="quarter" idx="10"/>
          </p:nvPr>
        </p:nvSpPr>
        <p:spPr/>
        <p:txBody>
          <a:bodyPr/>
          <a:lstStyle/>
          <a:p>
            <a:fld id="{74CC1BF9-3ED0-44BD-AAAB-3C7F52323BF2}" type="slidenum">
              <a:rPr lang="nl-NL" smtClean="0"/>
              <a:t>11</a:t>
            </a:fld>
            <a:endParaRPr lang="nl-NL"/>
          </a:p>
        </p:txBody>
      </p:sp>
    </p:spTree>
    <p:extLst>
      <p:ext uri="{BB962C8B-B14F-4D97-AF65-F5344CB8AC3E}">
        <p14:creationId xmlns:p14="http://schemas.microsoft.com/office/powerpoint/2010/main" val="33535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ABBDEE4-2F75-4259-9AE7-FCA4518F7162}" type="datetimeFigureOut">
              <a:rPr lang="nl-NL" smtClean="0"/>
              <a:t>10-12-15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20416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BBDEE4-2F75-4259-9AE7-FCA4518F7162}" type="datetimeFigureOut">
              <a:rPr lang="nl-NL" smtClean="0"/>
              <a:t>10-12-15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120149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BBDEE4-2F75-4259-9AE7-FCA4518F7162}" type="datetimeFigureOut">
              <a:rPr lang="nl-NL" smtClean="0"/>
              <a:t>10-12-15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412725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ABBDEE4-2F75-4259-9AE7-FCA4518F7162}" type="datetimeFigureOut">
              <a:rPr lang="nl-NL" smtClean="0"/>
              <a:t>10-12-15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210150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ABBDEE4-2F75-4259-9AE7-FCA4518F7162}" type="datetimeFigureOut">
              <a:rPr lang="nl-NL" smtClean="0"/>
              <a:t>10-12-15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411360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369219"/>
            <a:ext cx="3886200" cy="326350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369219"/>
            <a:ext cx="3886200" cy="326350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ABBDEE4-2F75-4259-9AE7-FCA4518F7162}" type="datetimeFigureOut">
              <a:rPr lang="nl-NL" smtClean="0"/>
              <a:t>10-12-15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317494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ABBDEE4-2F75-4259-9AE7-FCA4518F7162}" type="datetimeFigureOut">
              <a:rPr lang="nl-NL" smtClean="0"/>
              <a:t>10-12-15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156952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ABBDEE4-2F75-4259-9AE7-FCA4518F7162}" type="datetimeFigureOut">
              <a:rPr lang="nl-NL" smtClean="0"/>
              <a:t>10-12-15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55962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BBDEE4-2F75-4259-9AE7-FCA4518F7162}" type="datetimeFigureOut">
              <a:rPr lang="nl-NL" smtClean="0"/>
              <a:t>10-12-15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215020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ABBDEE4-2F75-4259-9AE7-FCA4518F7162}" type="datetimeFigureOut">
              <a:rPr lang="nl-NL" smtClean="0"/>
              <a:t>10-12-15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396794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ABBDEE4-2F75-4259-9AE7-FCA4518F7162}" type="datetimeFigureOut">
              <a:rPr lang="nl-NL" smtClean="0"/>
              <a:t>10-12-15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E0200CD-836B-4AF9-A343-1519B5ECFB77}" type="slidenum">
              <a:rPr lang="nl-NL" smtClean="0"/>
              <a:t>‹nr.›</a:t>
            </a:fld>
            <a:endParaRPr lang="nl-NL"/>
          </a:p>
        </p:txBody>
      </p:sp>
    </p:spTree>
    <p:extLst>
      <p:ext uri="{BB962C8B-B14F-4D97-AF65-F5344CB8AC3E}">
        <p14:creationId xmlns:p14="http://schemas.microsoft.com/office/powerpoint/2010/main" val="426156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9ABBDEE4-2F75-4259-9AE7-FCA4518F7162}" type="datetimeFigureOut">
              <a:rPr lang="nl-NL" smtClean="0"/>
              <a:t>10-12-15</a:t>
            </a:fld>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2E0200CD-836B-4AF9-A343-1519B5ECFB77}" type="slidenum">
              <a:rPr lang="nl-NL" smtClean="0"/>
              <a:t>‹nr.›</a:t>
            </a:fld>
            <a:endParaRPr lang="nl-NL"/>
          </a:p>
        </p:txBody>
      </p:sp>
    </p:spTree>
    <p:extLst>
      <p:ext uri="{BB962C8B-B14F-4D97-AF65-F5344CB8AC3E}">
        <p14:creationId xmlns:p14="http://schemas.microsoft.com/office/powerpoint/2010/main" val="233924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resonantieproef.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CM5IFM0N1b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faseverschuiving_2.mp4" TargetMode="External"/><Relationship Id="rId2" Type="http://schemas.openxmlformats.org/officeDocument/2006/relationships/hyperlink" Target="https://youtu.be/WWoIb-nQn8o"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dailymotion.com/video/xuf4a3" TargetMode="External"/><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dopplerbaan_titels.mp4" TargetMode="External"/><Relationship Id="rId5" Type="http://schemas.openxmlformats.org/officeDocument/2006/relationships/hyperlink" Target="https://youtu.be/GL0ybGkD53E" TargetMode="External"/><Relationship Id="rId4" Type="http://schemas.openxmlformats.org/officeDocument/2006/relationships/hyperlink" Target="https://youtu.be/3d8ZMzAAxo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Dopplereffect%20met%20riksja.mp4" TargetMode="External"/><Relationship Id="rId2" Type="http://schemas.openxmlformats.org/officeDocument/2006/relationships/hyperlink" Target="https://youtu.be/Og0sKCeD_u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innaert_v1.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eluid.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32vjqks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geluidsnelheid_in_lange_buis_opname_frid.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Geluid </a:t>
            </a:r>
            <a:br>
              <a:rPr lang="nl-NL" dirty="0" smtClean="0"/>
            </a:br>
            <a:r>
              <a:rPr lang="nl-NL" dirty="0" smtClean="0"/>
              <a:t>van </a:t>
            </a:r>
            <a:r>
              <a:rPr lang="nl-NL" dirty="0" err="1" smtClean="0"/>
              <a:t>Minnaert</a:t>
            </a:r>
            <a:r>
              <a:rPr lang="nl-NL" dirty="0" smtClean="0"/>
              <a:t> en meer</a:t>
            </a:r>
            <a:endParaRPr lang="nl-NL" dirty="0"/>
          </a:p>
        </p:txBody>
      </p:sp>
      <p:sp>
        <p:nvSpPr>
          <p:cNvPr id="3" name="Ondertitel 2"/>
          <p:cNvSpPr>
            <a:spLocks noGrp="1"/>
          </p:cNvSpPr>
          <p:nvPr>
            <p:ph type="subTitle" idx="1"/>
          </p:nvPr>
        </p:nvSpPr>
        <p:spPr/>
        <p:txBody>
          <a:bodyPr/>
          <a:lstStyle/>
          <a:p>
            <a:r>
              <a:rPr lang="nl-NL" dirty="0" smtClean="0"/>
              <a:t>Ad Mooldijk</a:t>
            </a:r>
          </a:p>
          <a:p>
            <a:r>
              <a:rPr lang="nl-NL" dirty="0" smtClean="0"/>
              <a:t>Ron Vonk</a:t>
            </a:r>
          </a:p>
          <a:p>
            <a:r>
              <a:rPr lang="nl-NL" dirty="0" smtClean="0"/>
              <a:t>Marjolein Vollebregt</a:t>
            </a:r>
            <a:endParaRPr lang="nl-NL" dirty="0"/>
          </a:p>
        </p:txBody>
      </p:sp>
    </p:spTree>
    <p:extLst>
      <p:ext uri="{BB962C8B-B14F-4D97-AF65-F5344CB8AC3E}">
        <p14:creationId xmlns:p14="http://schemas.microsoft.com/office/powerpoint/2010/main" val="1186051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0" y="9831"/>
            <a:ext cx="9146622" cy="514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65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Geluidweerkaatsing voorbeeld</a:t>
            </a:r>
            <a:endParaRPr lang="nl-NL" dirty="0"/>
          </a:p>
        </p:txBody>
      </p:sp>
      <mc:AlternateContent xmlns:mc="http://schemas.openxmlformats.org/markup-compatibility/2006" xmlns:a14="http://schemas.microsoft.com/office/drawing/2010/main">
        <mc:Choice Requires="a14">
          <p:sp>
            <p:nvSpPr>
              <p:cNvPr id="4" name="Tekstvak 3"/>
              <p:cNvSpPr txBox="1"/>
              <p:nvPr/>
            </p:nvSpPr>
            <p:spPr>
              <a:xfrm>
                <a:off x="390554" y="1861479"/>
                <a:ext cx="2901286" cy="3083152"/>
              </a:xfrm>
              <a:prstGeom prst="rect">
                <a:avLst/>
              </a:prstGeom>
              <a:noFill/>
            </p:spPr>
            <p:txBody>
              <a:bodyPr wrap="square" lIns="68580" tIns="34290" rIns="68580" bIns="34290" rtlCol="0">
                <a:spAutoFit/>
              </a:bodyPr>
              <a:lstStyle/>
              <a:p>
                <a:r>
                  <a:rPr lang="nl-NL" dirty="0" smtClean="0"/>
                  <a:t>Buis </a:t>
                </a:r>
                <a14:m>
                  <m:oMath xmlns:m="http://schemas.openxmlformats.org/officeDocument/2006/math">
                    <m:r>
                      <a:rPr lang="nl-NL" b="0" i="1" smtClean="0">
                        <a:latin typeface="Cambria Math"/>
                      </a:rPr>
                      <m:t>𝑙</m:t>
                    </m:r>
                    <m:r>
                      <a:rPr lang="nl-NL" b="0" i="1" smtClean="0">
                        <a:latin typeface="Cambria Math"/>
                      </a:rPr>
                      <m:t>=2,00 </m:t>
                    </m:r>
                    <m:r>
                      <m:rPr>
                        <m:sty m:val="p"/>
                      </m:rPr>
                      <a:rPr lang="nl-NL" b="0" i="0" smtClean="0">
                        <a:latin typeface="Cambria Math"/>
                      </a:rPr>
                      <m:t>m</m:t>
                    </m:r>
                  </m:oMath>
                </a14:m>
                <a:r>
                  <a:rPr lang="nl-NL" dirty="0" smtClean="0"/>
                  <a:t> </a:t>
                </a:r>
              </a:p>
              <a:p>
                <a:r>
                  <a:rPr lang="nl-NL" dirty="0" smtClean="0"/>
                  <a:t>Puls 22 keer heen en weer in </a:t>
                </a:r>
                <a14:m>
                  <m:oMath xmlns:m="http://schemas.openxmlformats.org/officeDocument/2006/math">
                    <m:r>
                      <a:rPr lang="nl-NL" b="0" i="0" smtClean="0">
                        <a:latin typeface="Cambria Math"/>
                      </a:rPr>
                      <m:t>2</m:t>
                    </m:r>
                    <m:r>
                      <a:rPr lang="nl-NL" b="0" i="1" smtClean="0">
                        <a:latin typeface="Cambria Math"/>
                      </a:rPr>
                      <m:t>2</m:t>
                    </m:r>
                    <m:r>
                      <a:rPr lang="nl-NL" b="0" i="1" smtClean="0">
                        <a:latin typeface="Cambria Math"/>
                      </a:rPr>
                      <m:t>𝑡</m:t>
                    </m:r>
                    <m:r>
                      <a:rPr lang="nl-NL" b="0" i="1" smtClean="0">
                        <a:latin typeface="Cambria Math"/>
                      </a:rPr>
                      <m:t>=0,268 </m:t>
                    </m:r>
                    <m:r>
                      <m:rPr>
                        <m:sty m:val="p"/>
                      </m:rPr>
                      <a:rPr lang="nl-NL" b="0" i="0" smtClean="0">
                        <a:latin typeface="Cambria Math"/>
                      </a:rPr>
                      <m:t>s</m:t>
                    </m:r>
                  </m:oMath>
                </a14:m>
                <a:r>
                  <a:rPr lang="nl-NL" dirty="0" smtClean="0"/>
                  <a:t> (dus </a:t>
                </a:r>
                <a14:m>
                  <m:oMath xmlns:m="http://schemas.openxmlformats.org/officeDocument/2006/math">
                    <m:r>
                      <a:rPr lang="nl-NL" b="0" i="1" smtClean="0">
                        <a:latin typeface="Cambria Math"/>
                      </a:rPr>
                      <m:t>𝑡</m:t>
                    </m:r>
                    <m:r>
                      <a:rPr lang="nl-NL" b="0" i="1" smtClean="0">
                        <a:latin typeface="Cambria Math"/>
                      </a:rPr>
                      <m:t>=0,0122 </m:t>
                    </m:r>
                    <m:r>
                      <m:rPr>
                        <m:sty m:val="p"/>
                      </m:rPr>
                      <a:rPr lang="nl-NL" b="0" i="0" smtClean="0">
                        <a:latin typeface="Cambria Math"/>
                      </a:rPr>
                      <m:t>s</m:t>
                    </m:r>
                    <m:r>
                      <a:rPr lang="nl-NL" b="0" i="0" smtClean="0">
                        <a:latin typeface="Cambria Math"/>
                      </a:rPr>
                      <m:t>)</m:t>
                    </m:r>
                  </m:oMath>
                </a14:m>
                <a:endParaRPr lang="nl-NL" dirty="0" smtClean="0"/>
              </a:p>
              <a:p>
                <a:r>
                  <a:rPr lang="nl-NL" dirty="0" smtClean="0"/>
                  <a:t>Diameter buis </a:t>
                </a:r>
                <a14:m>
                  <m:oMath xmlns:m="http://schemas.openxmlformats.org/officeDocument/2006/math">
                    <m:r>
                      <a:rPr lang="nl-NL" b="0" i="1" smtClean="0">
                        <a:latin typeface="Cambria Math"/>
                      </a:rPr>
                      <m:t>𝐷</m:t>
                    </m:r>
                    <m:r>
                      <a:rPr lang="nl-NL" b="0" i="1" smtClean="0">
                        <a:latin typeface="Cambria Math"/>
                      </a:rPr>
                      <m:t>=0,105 </m:t>
                    </m:r>
                    <m:r>
                      <m:rPr>
                        <m:sty m:val="p"/>
                      </m:rPr>
                      <a:rPr lang="nl-NL" b="0" i="0" smtClean="0">
                        <a:latin typeface="Cambria Math"/>
                      </a:rPr>
                      <m:t>m</m:t>
                    </m:r>
                  </m:oMath>
                </a14:m>
                <a:endParaRPr lang="nl-NL" dirty="0" smtClean="0"/>
              </a:p>
              <a:p>
                <a:endParaRPr lang="nl-NL" dirty="0" smtClean="0"/>
              </a:p>
              <a:p>
                <a:pPr/>
                <a14:m>
                  <m:oMathPara xmlns:m="http://schemas.openxmlformats.org/officeDocument/2006/math">
                    <m:oMathParaPr>
                      <m:jc m:val="centerGroup"/>
                    </m:oMathParaPr>
                    <m:oMath xmlns:m="http://schemas.openxmlformats.org/officeDocument/2006/math">
                      <m:r>
                        <a:rPr lang="nl-NL" b="0" i="1" smtClean="0">
                          <a:latin typeface="Cambria Math"/>
                        </a:rPr>
                        <m:t>𝑣</m:t>
                      </m:r>
                      <m:r>
                        <a:rPr lang="nl-NL" b="0" i="1" smtClean="0">
                          <a:latin typeface="Cambria Math"/>
                        </a:rPr>
                        <m:t>= </m:t>
                      </m:r>
                      <m:f>
                        <m:fPr>
                          <m:ctrlPr>
                            <a:rPr lang="nl-NL" b="0" i="1" smtClean="0">
                              <a:latin typeface="Cambria Math"/>
                            </a:rPr>
                          </m:ctrlPr>
                        </m:fPr>
                        <m:num>
                          <m:r>
                            <a:rPr lang="nl-NL" b="0" i="1" smtClean="0">
                              <a:latin typeface="Cambria Math"/>
                            </a:rPr>
                            <m:t>𝑠</m:t>
                          </m:r>
                        </m:num>
                        <m:den>
                          <m:r>
                            <a:rPr lang="nl-NL" b="0" i="1" smtClean="0">
                              <a:latin typeface="Cambria Math"/>
                            </a:rPr>
                            <m:t>𝑡</m:t>
                          </m:r>
                        </m:den>
                      </m:f>
                      <m:r>
                        <a:rPr lang="nl-NL" b="0" i="1" smtClean="0">
                          <a:latin typeface="Cambria Math"/>
                        </a:rPr>
                        <m:t>=</m:t>
                      </m:r>
                      <m:f>
                        <m:fPr>
                          <m:ctrlPr>
                            <a:rPr lang="nl-NL" b="0" i="1" smtClean="0">
                              <a:latin typeface="Cambria Math"/>
                            </a:rPr>
                          </m:ctrlPr>
                        </m:fPr>
                        <m:num>
                          <m:r>
                            <a:rPr lang="nl-NL" b="0" i="1" smtClean="0">
                              <a:latin typeface="Cambria Math"/>
                            </a:rPr>
                            <m:t>2</m:t>
                          </m:r>
                          <m:r>
                            <a:rPr lang="nl-NL" b="0" i="1" smtClean="0">
                              <a:latin typeface="Cambria Math"/>
                              <a:ea typeface="Cambria Math"/>
                            </a:rPr>
                            <m:t>∙2,00 </m:t>
                          </m:r>
                          <m:r>
                            <m:rPr>
                              <m:sty m:val="p"/>
                            </m:rPr>
                            <a:rPr lang="nl-NL" b="0" i="0" smtClean="0">
                              <a:latin typeface="Cambria Math"/>
                              <a:ea typeface="Cambria Math"/>
                            </a:rPr>
                            <m:t>m</m:t>
                          </m:r>
                        </m:num>
                        <m:den>
                          <m:r>
                            <a:rPr lang="nl-NL" b="0" i="1" smtClean="0">
                              <a:latin typeface="Cambria Math"/>
                            </a:rPr>
                            <m:t>0,012</m:t>
                          </m:r>
                          <m:r>
                            <a:rPr lang="nl-NL" b="0" i="0" smtClean="0">
                              <a:latin typeface="Cambria Math"/>
                            </a:rPr>
                            <m:t>2</m:t>
                          </m:r>
                          <m:r>
                            <m:rPr>
                              <m:sty m:val="p"/>
                            </m:rPr>
                            <a:rPr lang="nl-NL" b="0" i="0" smtClean="0">
                              <a:latin typeface="Cambria Math"/>
                            </a:rPr>
                            <m:t>s</m:t>
                          </m:r>
                        </m:den>
                      </m:f>
                      <m:r>
                        <a:rPr lang="nl-NL" b="0" i="1" smtClean="0">
                          <a:latin typeface="Cambria Math"/>
                        </a:rPr>
                        <m:t>=328 </m:t>
                      </m:r>
                      <m:r>
                        <m:rPr>
                          <m:sty m:val="p"/>
                        </m:rPr>
                        <a:rPr lang="nl-NL" b="0" i="0" smtClean="0">
                          <a:latin typeface="Cambria Math"/>
                        </a:rPr>
                        <m:t>m</m:t>
                      </m:r>
                      <m:r>
                        <a:rPr lang="nl-NL" b="0" i="0" smtClean="0">
                          <a:latin typeface="Cambria Math"/>
                        </a:rPr>
                        <m:t>/</m:t>
                      </m:r>
                      <m:r>
                        <m:rPr>
                          <m:sty m:val="p"/>
                        </m:rPr>
                        <a:rPr lang="nl-NL" b="0" i="0" smtClean="0">
                          <a:latin typeface="Cambria Math"/>
                        </a:rPr>
                        <m:t>s</m:t>
                      </m:r>
                    </m:oMath>
                  </m:oMathPara>
                </a14:m>
                <a:endParaRPr lang="nl-NL" dirty="0" smtClean="0"/>
              </a:p>
              <a:p>
                <a:endParaRPr lang="nl-NL" dirty="0"/>
              </a:p>
              <a:p>
                <a:r>
                  <a:rPr lang="nl-NL" dirty="0" smtClean="0"/>
                  <a:t>Met diameter meegenomen</a:t>
                </a:r>
              </a:p>
              <a:p>
                <a:endParaRPr lang="nl-NL" dirty="0"/>
              </a:p>
              <a:p>
                <a:pPr/>
                <a14:m>
                  <m:oMathPara xmlns:m="http://schemas.openxmlformats.org/officeDocument/2006/math">
                    <m:oMathParaPr>
                      <m:jc m:val="centerGroup"/>
                    </m:oMathParaPr>
                    <m:oMath xmlns:m="http://schemas.openxmlformats.org/officeDocument/2006/math">
                      <m:r>
                        <a:rPr lang="nl-NL" i="1">
                          <a:latin typeface="Cambria Math"/>
                        </a:rPr>
                        <m:t>𝑣</m:t>
                      </m:r>
                      <m:r>
                        <a:rPr lang="nl-NL" i="1">
                          <a:latin typeface="Cambria Math"/>
                        </a:rPr>
                        <m:t>= </m:t>
                      </m:r>
                      <m:f>
                        <m:fPr>
                          <m:ctrlPr>
                            <a:rPr lang="nl-NL" i="1">
                              <a:latin typeface="Cambria Math"/>
                            </a:rPr>
                          </m:ctrlPr>
                        </m:fPr>
                        <m:num>
                          <m:r>
                            <a:rPr lang="nl-NL" i="1">
                              <a:latin typeface="Cambria Math"/>
                            </a:rPr>
                            <m:t>𝑠</m:t>
                          </m:r>
                        </m:num>
                        <m:den>
                          <m:r>
                            <a:rPr lang="nl-NL" i="1">
                              <a:latin typeface="Cambria Math"/>
                            </a:rPr>
                            <m:t>𝑡</m:t>
                          </m:r>
                        </m:den>
                      </m:f>
                      <m:r>
                        <a:rPr lang="nl-NL" i="1">
                          <a:latin typeface="Cambria Math"/>
                        </a:rPr>
                        <m:t>=</m:t>
                      </m:r>
                      <m:f>
                        <m:fPr>
                          <m:ctrlPr>
                            <a:rPr lang="nl-NL" i="1">
                              <a:latin typeface="Cambria Math"/>
                            </a:rPr>
                          </m:ctrlPr>
                        </m:fPr>
                        <m:num>
                          <m:r>
                            <a:rPr lang="nl-NL" i="1">
                              <a:latin typeface="Cambria Math"/>
                            </a:rPr>
                            <m:t>2</m:t>
                          </m:r>
                          <m:r>
                            <a:rPr lang="nl-NL" i="1">
                              <a:latin typeface="Cambria Math"/>
                              <a:ea typeface="Cambria Math"/>
                            </a:rPr>
                            <m:t>∙2,</m:t>
                          </m:r>
                          <m:r>
                            <a:rPr lang="nl-NL" b="0" i="1" smtClean="0">
                              <a:latin typeface="Cambria Math"/>
                              <a:ea typeface="Cambria Math"/>
                            </a:rPr>
                            <m:t>05</m:t>
                          </m:r>
                          <m:r>
                            <a:rPr lang="nl-NL" i="1">
                              <a:latin typeface="Cambria Math"/>
                              <a:ea typeface="Cambria Math"/>
                            </a:rPr>
                            <m:t> </m:t>
                          </m:r>
                          <m:r>
                            <m:rPr>
                              <m:sty m:val="p"/>
                            </m:rPr>
                            <a:rPr lang="nl-NL">
                              <a:latin typeface="Cambria Math"/>
                              <a:ea typeface="Cambria Math"/>
                            </a:rPr>
                            <m:t>m</m:t>
                          </m:r>
                        </m:num>
                        <m:den>
                          <m:r>
                            <a:rPr lang="nl-NL" i="1">
                              <a:latin typeface="Cambria Math"/>
                            </a:rPr>
                            <m:t>0,</m:t>
                          </m:r>
                          <m:r>
                            <a:rPr lang="nl-NL" b="0" i="1" smtClean="0">
                              <a:latin typeface="Cambria Math"/>
                            </a:rPr>
                            <m:t>0122</m:t>
                          </m:r>
                          <m:r>
                            <a:rPr lang="nl-NL" i="1">
                              <a:latin typeface="Cambria Math"/>
                            </a:rPr>
                            <m:t> </m:t>
                          </m:r>
                          <m:r>
                            <m:rPr>
                              <m:sty m:val="p"/>
                            </m:rPr>
                            <a:rPr lang="nl-NL">
                              <a:latin typeface="Cambria Math"/>
                            </a:rPr>
                            <m:t>s</m:t>
                          </m:r>
                        </m:den>
                      </m:f>
                      <m:r>
                        <a:rPr lang="nl-NL" i="1">
                          <a:latin typeface="Cambria Math"/>
                        </a:rPr>
                        <m:t>=3</m:t>
                      </m:r>
                      <m:r>
                        <a:rPr lang="nl-NL" b="0" i="1" smtClean="0">
                          <a:latin typeface="Cambria Math"/>
                        </a:rPr>
                        <m:t>36</m:t>
                      </m:r>
                      <m:r>
                        <a:rPr lang="nl-NL" i="1">
                          <a:latin typeface="Cambria Math"/>
                        </a:rPr>
                        <m:t> </m:t>
                      </m:r>
                      <m:r>
                        <m:rPr>
                          <m:sty m:val="p"/>
                        </m:rPr>
                        <a:rPr lang="nl-NL">
                          <a:latin typeface="Cambria Math"/>
                        </a:rPr>
                        <m:t>m</m:t>
                      </m:r>
                      <m:r>
                        <a:rPr lang="nl-NL">
                          <a:latin typeface="Cambria Math"/>
                        </a:rPr>
                        <m:t>/</m:t>
                      </m:r>
                      <m:r>
                        <m:rPr>
                          <m:sty m:val="p"/>
                        </m:rPr>
                        <a:rPr lang="nl-NL">
                          <a:latin typeface="Cambria Math"/>
                        </a:rPr>
                        <m:t>s</m:t>
                      </m:r>
                    </m:oMath>
                  </m:oMathPara>
                </a14:m>
                <a:endParaRPr lang="nl-NL" dirty="0"/>
              </a:p>
              <a:p>
                <a:endParaRPr lang="nl-NL" dirty="0"/>
              </a:p>
              <a:p>
                <a:endParaRPr lang="nl-NL" dirty="0"/>
              </a:p>
            </p:txBody>
          </p:sp>
        </mc:Choice>
        <mc:Fallback xmlns="">
          <p:sp>
            <p:nvSpPr>
              <p:cNvPr id="4" name="Tekstvak 3"/>
              <p:cNvSpPr txBox="1">
                <a:spLocks noRot="1" noChangeAspect="1" noMove="1" noResize="1" noEditPoints="1" noAdjustHandles="1" noChangeArrowheads="1" noChangeShapeType="1" noTextEdit="1"/>
              </p:cNvSpPr>
              <p:nvPr/>
            </p:nvSpPr>
            <p:spPr>
              <a:xfrm>
                <a:off x="390554" y="1861479"/>
                <a:ext cx="2901286" cy="3083152"/>
              </a:xfrm>
              <a:prstGeom prst="rect">
                <a:avLst/>
              </a:prstGeom>
              <a:blipFill rotWithShape="1">
                <a:blip r:embed="rId3"/>
                <a:stretch>
                  <a:fillRect l="-1261" t="-593"/>
                </a:stretch>
              </a:blipFill>
            </p:spPr>
            <p:txBody>
              <a:bodyPr/>
              <a:lstStyle/>
              <a:p>
                <a:r>
                  <a:rPr lang="nl-NL">
                    <a:noFill/>
                  </a:rPr>
                  <a:t> </a:t>
                </a:r>
              </a:p>
            </p:txBody>
          </p:sp>
        </mc:Fallback>
      </mc:AlternateContent>
      <p:pic>
        <p:nvPicPr>
          <p:cNvPr id="1028" name="Picture 4"/>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9659" t="15198" r="9652" b="10605"/>
          <a:stretch/>
        </p:blipFill>
        <p:spPr bwMode="auto">
          <a:xfrm>
            <a:off x="3311241" y="1740310"/>
            <a:ext cx="5675365" cy="301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22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Bepalen geluidssnelheid met staande golven</a:t>
            </a:r>
            <a:endParaRPr lang="nl-NL" dirty="0"/>
          </a:p>
        </p:txBody>
      </p:sp>
      <p:sp>
        <p:nvSpPr>
          <p:cNvPr id="3" name="Tijdelijke aanduiding voor inhoud 2"/>
          <p:cNvSpPr>
            <a:spLocks noGrp="1"/>
          </p:cNvSpPr>
          <p:nvPr>
            <p:ph idx="1"/>
          </p:nvPr>
        </p:nvSpPr>
        <p:spPr/>
        <p:txBody>
          <a:bodyPr/>
          <a:lstStyle/>
          <a:p>
            <a:r>
              <a:rPr lang="nl-NL" dirty="0" smtClean="0"/>
              <a:t>Cilinder met water en stemvork</a:t>
            </a:r>
          </a:p>
          <a:p>
            <a:endParaRPr lang="nl-NL" dirty="0"/>
          </a:p>
          <a:p>
            <a:r>
              <a:rPr lang="nl-NL" dirty="0" smtClean="0"/>
              <a:t>Cilinder met trechter</a:t>
            </a:r>
          </a:p>
          <a:p>
            <a:endParaRPr lang="nl-NL" dirty="0"/>
          </a:p>
          <a:p>
            <a:r>
              <a:rPr lang="nl-NL" dirty="0" smtClean="0"/>
              <a:t>Buis in cilinder en stemvork</a:t>
            </a:r>
            <a:endParaRPr lang="nl-NL" dirty="0"/>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3621" y="1085234"/>
            <a:ext cx="1953134" cy="2497045"/>
          </a:xfrm>
          <a:prstGeom prst="rect">
            <a:avLst/>
          </a:prstGeom>
        </p:spPr>
      </p:pic>
      <p:pic>
        <p:nvPicPr>
          <p:cNvPr id="5" name="Afbeelding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0521" y="2328739"/>
            <a:ext cx="1501937" cy="2507078"/>
          </a:xfrm>
          <a:prstGeom prst="rect">
            <a:avLst/>
          </a:prstGeom>
        </p:spPr>
      </p:pic>
      <p:pic>
        <p:nvPicPr>
          <p:cNvPr id="6" name="Afbeelding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4519" y="1085234"/>
            <a:ext cx="1554483" cy="2587757"/>
          </a:xfrm>
          <a:prstGeom prst="rect">
            <a:avLst/>
          </a:prstGeom>
        </p:spPr>
      </p:pic>
    </p:spTree>
    <p:extLst>
      <p:ext uri="{BB962C8B-B14F-4D97-AF65-F5344CB8AC3E}">
        <p14:creationId xmlns:p14="http://schemas.microsoft.com/office/powerpoint/2010/main" val="682683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628650" y="1577940"/>
            <a:ext cx="7886700" cy="3263504"/>
          </a:xfrm>
        </p:spPr>
        <p:txBody>
          <a:bodyPr/>
          <a:lstStyle/>
          <a:p>
            <a:endParaRPr lang="nl-NL" dirty="0"/>
          </a:p>
        </p:txBody>
      </p:sp>
      <p:pic>
        <p:nvPicPr>
          <p:cNvPr id="4" name="Afbeelding 3"/>
          <p:cNvPicPr>
            <a:picLocks noChangeAspect="1"/>
          </p:cNvPicPr>
          <p:nvPr/>
        </p:nvPicPr>
        <p:blipFill>
          <a:blip r:embed="rId3">
            <a:clrChange>
              <a:clrFrom>
                <a:srgbClr val="FFFFFF"/>
              </a:clrFrom>
              <a:clrTo>
                <a:srgbClr val="FFFFFF">
                  <a:alpha val="0"/>
                </a:srgbClr>
              </a:clrTo>
            </a:clrChange>
          </a:blip>
          <a:stretch>
            <a:fillRect/>
          </a:stretch>
        </p:blipFill>
        <p:spPr>
          <a:xfrm>
            <a:off x="1681074" y="753667"/>
            <a:ext cx="5817497" cy="4138463"/>
          </a:xfrm>
          <a:prstGeom prst="rect">
            <a:avLst/>
          </a:prstGeom>
        </p:spPr>
      </p:pic>
      <p:pic>
        <p:nvPicPr>
          <p:cNvPr id="5" name="Afbeelding 4">
            <a:hlinkClick r:id="rId4" action="ppaction://hlinkfile"/>
          </p:cNvPr>
          <p:cNvPicPr>
            <a:picLocks noChangeAspect="1"/>
          </p:cNvPicPr>
          <p:nvPr/>
        </p:nvPicPr>
        <p:blipFill>
          <a:blip r:embed="rId5" cstate="print">
            <a:clrChange>
              <a:clrFrom>
                <a:srgbClr val="EFEFE8"/>
              </a:clrFrom>
              <a:clrTo>
                <a:srgbClr val="EFEFE8">
                  <a:alpha val="0"/>
                </a:srgbClr>
              </a:clrTo>
            </a:clrChange>
            <a:extLst>
              <a:ext uri="{28A0092B-C50C-407E-A947-70E740481C1C}">
                <a14:useLocalDpi xmlns:a14="http://schemas.microsoft.com/office/drawing/2010/main" val="0"/>
              </a:ext>
            </a:extLst>
          </a:blip>
          <a:stretch>
            <a:fillRect/>
          </a:stretch>
        </p:blipFill>
        <p:spPr>
          <a:xfrm>
            <a:off x="7303043" y="3556747"/>
            <a:ext cx="1873097" cy="1498478"/>
          </a:xfrm>
          <a:prstGeom prst="rect">
            <a:avLst/>
          </a:prstGeom>
        </p:spPr>
      </p:pic>
      <p:sp>
        <p:nvSpPr>
          <p:cNvPr id="6" name="Ovaal 5"/>
          <p:cNvSpPr/>
          <p:nvPr/>
        </p:nvSpPr>
        <p:spPr>
          <a:xfrm>
            <a:off x="7448476" y="3556748"/>
            <a:ext cx="1058525" cy="1508752"/>
          </a:xfrm>
          <a:prstGeom prst="ellipse">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9666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Proef met buis en stemvork</a:t>
            </a:r>
            <a:endParaRPr lang="nl-NL"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558207" y="930025"/>
            <a:ext cx="957143" cy="257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kstvak 3"/>
              <p:cNvSpPr txBox="1"/>
              <p:nvPr/>
            </p:nvSpPr>
            <p:spPr>
              <a:xfrm>
                <a:off x="647699" y="1283417"/>
                <a:ext cx="6795247" cy="3781356"/>
              </a:xfrm>
              <a:prstGeom prst="rect">
                <a:avLst/>
              </a:prstGeom>
              <a:noFill/>
            </p:spPr>
            <p:txBody>
              <a:bodyPr wrap="squar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nl-NL" sz="1800" b="0" i="1" smtClean="0">
                          <a:latin typeface="Cambria Math"/>
                        </a:rPr>
                        <m:t>𝑓</m:t>
                      </m:r>
                      <m:r>
                        <a:rPr lang="nl-NL" sz="1800" b="0" i="1" smtClean="0">
                          <a:latin typeface="Cambria Math"/>
                        </a:rPr>
                        <m:t>=2000 </m:t>
                      </m:r>
                      <m:r>
                        <m:rPr>
                          <m:sty m:val="p"/>
                        </m:rPr>
                        <a:rPr lang="nl-NL" sz="1800" b="0" i="0" smtClean="0">
                          <a:latin typeface="Cambria Math"/>
                        </a:rPr>
                        <m:t>Hz</m:t>
                      </m:r>
                    </m:oMath>
                  </m:oMathPara>
                </a14:m>
                <a:endParaRPr lang="nl-NL" sz="1800" dirty="0" smtClean="0"/>
              </a:p>
              <a:p>
                <a:r>
                  <a:rPr lang="nl-NL" sz="1800" dirty="0" smtClean="0"/>
                  <a:t>Resonantie op: </a:t>
                </a:r>
                <a14:m>
                  <m:oMath xmlns:m="http://schemas.openxmlformats.org/officeDocument/2006/math">
                    <m:f>
                      <m:fPr>
                        <m:ctrlPr>
                          <a:rPr lang="nl-NL" sz="1800" i="1" smtClean="0">
                            <a:latin typeface="Cambria Math"/>
                          </a:rPr>
                        </m:ctrlPr>
                      </m:fPr>
                      <m:num>
                        <m:r>
                          <a:rPr lang="nl-NL" sz="1800" b="0" i="1" smtClean="0">
                            <a:latin typeface="Cambria Math"/>
                          </a:rPr>
                          <m:t>1</m:t>
                        </m:r>
                      </m:num>
                      <m:den>
                        <m:r>
                          <a:rPr lang="nl-NL" sz="1800" b="0" i="1" smtClean="0">
                            <a:latin typeface="Cambria Math"/>
                          </a:rPr>
                          <m:t>4</m:t>
                        </m:r>
                      </m:den>
                    </m:f>
                    <m:r>
                      <a:rPr lang="nl-NL" sz="1800" i="1" smtClean="0">
                        <a:latin typeface="Cambria Math"/>
                        <a:ea typeface="Cambria Math"/>
                      </a:rPr>
                      <m:t>𝜆</m:t>
                    </m:r>
                    <m:r>
                      <a:rPr lang="nl-NL" sz="1800" b="0" i="0" smtClean="0">
                        <a:latin typeface="Cambria Math"/>
                        <a:ea typeface="Cambria Math"/>
                      </a:rPr>
                      <m:t> </m:t>
                    </m:r>
                    <m:r>
                      <m:rPr>
                        <m:sty m:val="p"/>
                      </m:rPr>
                      <a:rPr lang="nl-NL" sz="1800" b="0" i="0" smtClean="0">
                        <a:latin typeface="Cambria Math"/>
                        <a:ea typeface="Cambria Math"/>
                      </a:rPr>
                      <m:t>bij</m:t>
                    </m:r>
                    <m:r>
                      <a:rPr lang="nl-NL" sz="1800" b="0" i="0" smtClean="0">
                        <a:latin typeface="Cambria Math"/>
                        <a:ea typeface="Cambria Math"/>
                      </a:rPr>
                      <m:t> </m:t>
                    </m:r>
                    <m:r>
                      <a:rPr lang="nl-NL" sz="1800" b="0" i="1" smtClean="0">
                        <a:latin typeface="Cambria Math"/>
                        <a:ea typeface="Cambria Math"/>
                      </a:rPr>
                      <m:t>0,</m:t>
                    </m:r>
                    <m:r>
                      <a:rPr lang="nl-NL" sz="1800" b="0" i="1" smtClean="0">
                        <a:latin typeface="Cambria Math" panose="02040503050406030204" pitchFamily="18" charset="0"/>
                        <a:ea typeface="Cambria Math"/>
                      </a:rPr>
                      <m:t>023</m:t>
                    </m:r>
                    <m:r>
                      <a:rPr lang="nl-NL" sz="1800" b="0" i="1" smtClean="0">
                        <a:latin typeface="Cambria Math"/>
                        <a:ea typeface="Cambria Math"/>
                      </a:rPr>
                      <m:t> </m:t>
                    </m:r>
                    <m:r>
                      <m:rPr>
                        <m:sty m:val="p"/>
                      </m:rPr>
                      <a:rPr lang="nl-NL" sz="1800" b="0" i="0" smtClean="0">
                        <a:latin typeface="Cambria Math"/>
                        <a:ea typeface="Cambria Math"/>
                      </a:rPr>
                      <m:t>m</m:t>
                    </m:r>
                  </m:oMath>
                </a14:m>
                <a:r>
                  <a:rPr lang="nl-NL" sz="1800" dirty="0" smtClean="0"/>
                  <a:t>, op </a:t>
                </a:r>
                <a:r>
                  <a:rPr lang="nl-NL" sz="1800" dirty="0"/>
                  <a:t>: </a:t>
                </a:r>
                <a14:m>
                  <m:oMath xmlns:m="http://schemas.openxmlformats.org/officeDocument/2006/math">
                    <m:f>
                      <m:fPr>
                        <m:ctrlPr>
                          <a:rPr lang="nl-NL" sz="1800" i="1">
                            <a:latin typeface="Cambria Math"/>
                          </a:rPr>
                        </m:ctrlPr>
                      </m:fPr>
                      <m:num>
                        <m:r>
                          <a:rPr lang="nl-NL" sz="1800" b="0" i="1" smtClean="0">
                            <a:latin typeface="Cambria Math"/>
                          </a:rPr>
                          <m:t>3</m:t>
                        </m:r>
                      </m:num>
                      <m:den>
                        <m:r>
                          <a:rPr lang="nl-NL" sz="1800" i="1">
                            <a:latin typeface="Cambria Math"/>
                          </a:rPr>
                          <m:t>4</m:t>
                        </m:r>
                      </m:den>
                    </m:f>
                    <m:r>
                      <a:rPr lang="nl-NL" sz="1800" i="1">
                        <a:latin typeface="Cambria Math"/>
                        <a:ea typeface="Cambria Math"/>
                      </a:rPr>
                      <m:t>𝜆</m:t>
                    </m:r>
                    <m:r>
                      <a:rPr lang="nl-NL" sz="1800" b="0" i="0" smtClean="0">
                        <a:latin typeface="Cambria Math"/>
                        <a:ea typeface="Cambria Math"/>
                      </a:rPr>
                      <m:t> </m:t>
                    </m:r>
                    <m:r>
                      <m:rPr>
                        <m:sty m:val="p"/>
                      </m:rPr>
                      <a:rPr lang="nl-NL" sz="1800" b="0" i="0" smtClean="0">
                        <a:latin typeface="Cambria Math"/>
                        <a:ea typeface="Cambria Math"/>
                      </a:rPr>
                      <m:t>bij</m:t>
                    </m:r>
                    <m:r>
                      <a:rPr lang="nl-NL" sz="1800" b="0" i="1" smtClean="0">
                        <a:latin typeface="Cambria Math"/>
                        <a:ea typeface="Cambria Math"/>
                      </a:rPr>
                      <m:t> 0,</m:t>
                    </m:r>
                    <m:r>
                      <a:rPr lang="nl-NL" sz="1800" b="0" i="1" smtClean="0">
                        <a:latin typeface="Cambria Math" panose="02040503050406030204" pitchFamily="18" charset="0"/>
                        <a:ea typeface="Cambria Math"/>
                      </a:rPr>
                      <m:t>11</m:t>
                    </m:r>
                    <m:r>
                      <a:rPr lang="nl-NL" sz="1800" b="0" i="0" smtClean="0">
                        <a:latin typeface="Cambria Math"/>
                        <a:ea typeface="Cambria Math"/>
                      </a:rPr>
                      <m:t> </m:t>
                    </m:r>
                    <m:r>
                      <m:rPr>
                        <m:sty m:val="p"/>
                      </m:rPr>
                      <a:rPr lang="nl-NL" sz="1800" b="0" i="0" smtClean="0">
                        <a:latin typeface="Cambria Math"/>
                        <a:ea typeface="Cambria Math"/>
                      </a:rPr>
                      <m:t>m</m:t>
                    </m:r>
                  </m:oMath>
                </a14:m>
                <a:r>
                  <a:rPr lang="nl-NL" sz="1800" dirty="0" smtClean="0"/>
                  <a:t> en op </a:t>
                </a:r>
                <a14:m>
                  <m:oMath xmlns:m="http://schemas.openxmlformats.org/officeDocument/2006/math">
                    <m:f>
                      <m:fPr>
                        <m:ctrlPr>
                          <a:rPr lang="nl-NL" sz="1800" i="1">
                            <a:latin typeface="Cambria Math"/>
                          </a:rPr>
                        </m:ctrlPr>
                      </m:fPr>
                      <m:num>
                        <m:r>
                          <a:rPr lang="nl-NL" sz="1800" b="0" i="1" smtClean="0">
                            <a:latin typeface="Cambria Math"/>
                          </a:rPr>
                          <m:t>5</m:t>
                        </m:r>
                      </m:num>
                      <m:den>
                        <m:r>
                          <a:rPr lang="nl-NL" sz="1800" i="1">
                            <a:latin typeface="Cambria Math"/>
                          </a:rPr>
                          <m:t>4</m:t>
                        </m:r>
                      </m:den>
                    </m:f>
                    <m:r>
                      <a:rPr lang="nl-NL" sz="1800" i="1">
                        <a:latin typeface="Cambria Math"/>
                        <a:ea typeface="Cambria Math"/>
                      </a:rPr>
                      <m:t>𝜆</m:t>
                    </m:r>
                    <m:r>
                      <a:rPr lang="nl-NL" sz="1800" b="0" i="1" smtClean="0">
                        <a:latin typeface="Cambria Math"/>
                        <a:ea typeface="Cambria Math"/>
                      </a:rPr>
                      <m:t> </m:t>
                    </m:r>
                    <m:r>
                      <m:rPr>
                        <m:sty m:val="p"/>
                      </m:rPr>
                      <a:rPr lang="nl-NL" sz="1800" b="0" i="0" smtClean="0">
                        <a:latin typeface="Cambria Math"/>
                        <a:ea typeface="Cambria Math"/>
                      </a:rPr>
                      <m:t>bij</m:t>
                    </m:r>
                    <m:r>
                      <a:rPr lang="nl-NL" sz="1800" b="0" i="0" smtClean="0">
                        <a:latin typeface="Cambria Math"/>
                        <a:ea typeface="Cambria Math"/>
                      </a:rPr>
                      <m:t> </m:t>
                    </m:r>
                    <m:r>
                      <a:rPr lang="nl-NL" sz="1800" b="0" i="1" smtClean="0">
                        <a:latin typeface="Cambria Math" panose="02040503050406030204" pitchFamily="18" charset="0"/>
                        <a:ea typeface="Cambria Math"/>
                      </a:rPr>
                      <m:t>0</m:t>
                    </m:r>
                    <m:r>
                      <a:rPr lang="nl-NL" sz="1800" b="0" i="1" smtClean="0">
                        <a:latin typeface="Cambria Math"/>
                        <a:ea typeface="Cambria Math"/>
                      </a:rPr>
                      <m:t>,</m:t>
                    </m:r>
                    <m:r>
                      <a:rPr lang="nl-NL" sz="1800" b="0" i="1" smtClean="0">
                        <a:latin typeface="Cambria Math" panose="02040503050406030204" pitchFamily="18" charset="0"/>
                        <a:ea typeface="Cambria Math"/>
                      </a:rPr>
                      <m:t>19</m:t>
                    </m:r>
                    <m:r>
                      <a:rPr lang="nl-NL" sz="1800">
                        <a:latin typeface="Cambria Math"/>
                        <a:ea typeface="Cambria Math"/>
                      </a:rPr>
                      <m:t> </m:t>
                    </m:r>
                    <m:r>
                      <m:rPr>
                        <m:sty m:val="p"/>
                      </m:rPr>
                      <a:rPr lang="nl-NL" sz="1800">
                        <a:latin typeface="Cambria Math"/>
                        <a:ea typeface="Cambria Math"/>
                      </a:rPr>
                      <m:t>m</m:t>
                    </m:r>
                  </m:oMath>
                </a14:m>
                <a:r>
                  <a:rPr lang="nl-NL" sz="1800" dirty="0"/>
                  <a:t> .</a:t>
                </a:r>
              </a:p>
              <a:p>
                <a:r>
                  <a:rPr lang="nl-NL" sz="1800" dirty="0" smtClean="0"/>
                  <a:t>Dus geldt: </a:t>
                </a:r>
                <a14:m>
                  <m:oMath xmlns:m="http://schemas.openxmlformats.org/officeDocument/2006/math">
                    <m:r>
                      <a:rPr lang="nl-NL" sz="1800" i="1" smtClean="0">
                        <a:latin typeface="Cambria Math"/>
                        <a:ea typeface="Cambria Math"/>
                      </a:rPr>
                      <m:t>𝜆</m:t>
                    </m:r>
                    <m:r>
                      <a:rPr lang="nl-NL" sz="1800" b="0" i="1" smtClean="0">
                        <a:latin typeface="Cambria Math"/>
                        <a:ea typeface="Cambria Math"/>
                      </a:rPr>
                      <m:t>=</m:t>
                    </m:r>
                    <m:r>
                      <a:rPr lang="nl-NL" sz="1800" b="0" i="1" smtClean="0">
                        <a:latin typeface="Cambria Math" panose="02040503050406030204" pitchFamily="18" charset="0"/>
                        <a:ea typeface="Cambria Math"/>
                      </a:rPr>
                      <m:t>0,19</m:t>
                    </m:r>
                    <m:r>
                      <a:rPr lang="nl-NL" sz="1800" b="0" i="1" smtClean="0">
                        <a:latin typeface="Cambria Math"/>
                        <a:ea typeface="Cambria Math"/>
                      </a:rPr>
                      <m:t>−0,</m:t>
                    </m:r>
                    <m:r>
                      <a:rPr lang="nl-NL" sz="1800" b="0" i="1" smtClean="0">
                        <a:latin typeface="Cambria Math" panose="02040503050406030204" pitchFamily="18" charset="0"/>
                        <a:ea typeface="Cambria Math"/>
                      </a:rPr>
                      <m:t>023</m:t>
                    </m:r>
                    <m:r>
                      <a:rPr lang="nl-NL" sz="1800" b="0" i="1" smtClean="0">
                        <a:latin typeface="Cambria Math"/>
                        <a:ea typeface="Cambria Math"/>
                      </a:rPr>
                      <m:t>=0,</m:t>
                    </m:r>
                    <m:r>
                      <a:rPr lang="nl-NL" sz="1800" b="0" i="1" smtClean="0">
                        <a:latin typeface="Cambria Math" panose="02040503050406030204" pitchFamily="18" charset="0"/>
                        <a:ea typeface="Cambria Math"/>
                      </a:rPr>
                      <m:t>1</m:t>
                    </m:r>
                    <m:r>
                      <a:rPr lang="nl-NL" sz="1800" b="0" i="1" smtClean="0">
                        <a:latin typeface="Cambria Math"/>
                        <a:ea typeface="Cambria Math"/>
                      </a:rPr>
                      <m:t>7 </m:t>
                    </m:r>
                    <m:r>
                      <m:rPr>
                        <m:sty m:val="p"/>
                      </m:rPr>
                      <a:rPr lang="nl-NL" sz="1800" b="0" i="0" smtClean="0">
                        <a:latin typeface="Cambria Math"/>
                        <a:ea typeface="Cambria Math"/>
                      </a:rPr>
                      <m:t>m</m:t>
                    </m:r>
                  </m:oMath>
                </a14:m>
                <a:r>
                  <a:rPr lang="nl-NL" sz="1800" dirty="0" smtClean="0"/>
                  <a:t> en dus </a:t>
                </a:r>
                <a14:m>
                  <m:oMath xmlns:m="http://schemas.openxmlformats.org/officeDocument/2006/math">
                    <m:r>
                      <a:rPr lang="nl-NL" sz="1800" b="0" i="1" smtClean="0">
                        <a:latin typeface="Cambria Math"/>
                      </a:rPr>
                      <m:t>𝑣</m:t>
                    </m:r>
                    <m:r>
                      <a:rPr lang="nl-NL" sz="1800" b="0" i="1" smtClean="0">
                        <a:latin typeface="Cambria Math" panose="02040503050406030204" pitchFamily="18" charset="0"/>
                      </a:rPr>
                      <m:t>=</m:t>
                    </m:r>
                    <m:f>
                      <m:fPr>
                        <m:ctrlPr>
                          <a:rPr lang="nl-NL" sz="1800" b="0" i="1" smtClean="0">
                            <a:latin typeface="Cambria Math"/>
                          </a:rPr>
                        </m:ctrlPr>
                      </m:fPr>
                      <m:num>
                        <m:r>
                          <a:rPr lang="nl-NL" sz="1800" b="0" i="1" smtClean="0">
                            <a:latin typeface="Cambria Math" panose="02040503050406030204" pitchFamily="18" charset="0"/>
                            <a:ea typeface="Cambria Math" panose="02040503050406030204" pitchFamily="18" charset="0"/>
                          </a:rPr>
                          <m:t>𝜆</m:t>
                        </m:r>
                      </m:num>
                      <m:den>
                        <m:r>
                          <a:rPr lang="nl-NL" sz="1800" b="0" i="1" smtClean="0">
                            <a:latin typeface="Cambria Math" panose="02040503050406030204" pitchFamily="18" charset="0"/>
                          </a:rPr>
                          <m:t>𝑇</m:t>
                        </m:r>
                      </m:den>
                    </m:f>
                    <m:r>
                      <a:rPr lang="nl-NL" sz="1800" b="0" i="1" smtClean="0">
                        <a:latin typeface="Cambria Math"/>
                      </a:rPr>
                      <m:t>=</m:t>
                    </m:r>
                    <m:r>
                      <a:rPr lang="nl-NL" sz="1800" b="0" i="1" smtClean="0">
                        <a:latin typeface="Cambria Math"/>
                      </a:rPr>
                      <m:t>𝑓</m:t>
                    </m:r>
                    <m:r>
                      <a:rPr lang="nl-NL" sz="1800" b="0" i="1" smtClean="0">
                        <a:latin typeface="Cambria Math"/>
                        <a:ea typeface="Cambria Math"/>
                      </a:rPr>
                      <m:t>𝜆</m:t>
                    </m:r>
                    <m:r>
                      <a:rPr lang="nl-NL" sz="1800" b="0" i="1" smtClean="0">
                        <a:latin typeface="Cambria Math"/>
                      </a:rPr>
                      <m:t>=</m:t>
                    </m:r>
                    <m:r>
                      <a:rPr lang="nl-NL" sz="1800" b="0" i="1" smtClean="0">
                        <a:latin typeface="Cambria Math" panose="02040503050406030204" pitchFamily="18" charset="0"/>
                      </a:rPr>
                      <m:t>2000</m:t>
                    </m:r>
                    <m:r>
                      <a:rPr lang="nl-NL" sz="1800" b="0" i="1" smtClean="0">
                        <a:latin typeface="Cambria Math"/>
                        <a:ea typeface="Cambria Math"/>
                      </a:rPr>
                      <m:t>∙0,</m:t>
                    </m:r>
                    <m:r>
                      <a:rPr lang="nl-NL" sz="1800" b="0" i="1" smtClean="0">
                        <a:latin typeface="Cambria Math" panose="02040503050406030204" pitchFamily="18" charset="0"/>
                        <a:ea typeface="Cambria Math"/>
                      </a:rPr>
                      <m:t>17</m:t>
                    </m:r>
                    <m:r>
                      <a:rPr lang="nl-NL" sz="1800" b="0" i="1" smtClean="0">
                        <a:latin typeface="Cambria Math"/>
                      </a:rPr>
                      <m:t>=3,4</m:t>
                    </m:r>
                    <m:r>
                      <a:rPr lang="nl-NL" sz="1800" b="0" i="1" smtClean="0">
                        <a:latin typeface="Cambria Math"/>
                        <a:ea typeface="Cambria Math"/>
                      </a:rPr>
                      <m:t>∙</m:t>
                    </m:r>
                    <m:sSup>
                      <m:sSupPr>
                        <m:ctrlPr>
                          <a:rPr lang="nl-NL" sz="1800" b="0" i="1" smtClean="0">
                            <a:latin typeface="Cambria Math"/>
                            <a:ea typeface="Cambria Math"/>
                          </a:rPr>
                        </m:ctrlPr>
                      </m:sSupPr>
                      <m:e>
                        <m:r>
                          <a:rPr lang="nl-NL" sz="1800" b="0" i="1" smtClean="0">
                            <a:latin typeface="Cambria Math"/>
                            <a:ea typeface="Cambria Math"/>
                          </a:rPr>
                          <m:t>10</m:t>
                        </m:r>
                      </m:e>
                      <m:sup>
                        <m:r>
                          <a:rPr lang="nl-NL" sz="1800" b="0" i="1" smtClean="0">
                            <a:latin typeface="Cambria Math"/>
                            <a:ea typeface="Cambria Math"/>
                          </a:rPr>
                          <m:t>2</m:t>
                        </m:r>
                      </m:sup>
                    </m:sSup>
                    <m:r>
                      <m:rPr>
                        <m:sty m:val="p"/>
                      </m:rPr>
                      <a:rPr lang="nl-NL" sz="1800" b="0" i="0" smtClean="0">
                        <a:latin typeface="Cambria Math"/>
                        <a:ea typeface="Cambria Math"/>
                      </a:rPr>
                      <m:t>m</m:t>
                    </m:r>
                    <m:r>
                      <a:rPr lang="nl-NL" sz="1800" b="0" i="0" smtClean="0">
                        <a:latin typeface="Cambria Math"/>
                        <a:ea typeface="Cambria Math"/>
                      </a:rPr>
                      <m:t>/</m:t>
                    </m:r>
                    <m:r>
                      <m:rPr>
                        <m:sty m:val="p"/>
                      </m:rPr>
                      <a:rPr lang="nl-NL" sz="1800" b="0" i="0" smtClean="0">
                        <a:latin typeface="Cambria Math"/>
                        <a:ea typeface="Cambria Math"/>
                      </a:rPr>
                      <m:t>s</m:t>
                    </m:r>
                  </m:oMath>
                </a14:m>
                <a:endParaRPr lang="nl-NL" sz="1800" dirty="0" smtClean="0"/>
              </a:p>
              <a:p>
                <a:endParaRPr lang="nl-NL" sz="1800" dirty="0" smtClean="0"/>
              </a:p>
              <a:p>
                <a:r>
                  <a:rPr lang="nl-NL" sz="1800" dirty="0" smtClean="0"/>
                  <a:t>Je kunt zo ook inzien dat de buik buiten de buis ligt.</a:t>
                </a:r>
              </a:p>
              <a:p>
                <a14:m>
                  <m:oMath xmlns:m="http://schemas.openxmlformats.org/officeDocument/2006/math">
                    <m:f>
                      <m:fPr>
                        <m:ctrlPr>
                          <a:rPr lang="nl-NL" sz="1800" i="1">
                            <a:latin typeface="Cambria Math"/>
                          </a:rPr>
                        </m:ctrlPr>
                      </m:fPr>
                      <m:num>
                        <m:r>
                          <a:rPr lang="nl-NL" sz="1800" b="0" i="1" smtClean="0">
                            <a:latin typeface="Cambria Math"/>
                          </a:rPr>
                          <m:t>5</m:t>
                        </m:r>
                      </m:num>
                      <m:den>
                        <m:r>
                          <a:rPr lang="nl-NL" sz="1800" i="1">
                            <a:latin typeface="Cambria Math"/>
                          </a:rPr>
                          <m:t>4</m:t>
                        </m:r>
                      </m:den>
                    </m:f>
                    <m:r>
                      <a:rPr lang="nl-NL" sz="1800" i="1">
                        <a:latin typeface="Cambria Math"/>
                        <a:ea typeface="Cambria Math"/>
                      </a:rPr>
                      <m:t>𝜆</m:t>
                    </m:r>
                    <m:r>
                      <a:rPr lang="nl-NL" sz="1800" i="1">
                        <a:latin typeface="Cambria Math"/>
                        <a:ea typeface="Cambria Math"/>
                      </a:rPr>
                      <m:t>=</m:t>
                    </m:r>
                    <m:f>
                      <m:fPr>
                        <m:ctrlPr>
                          <a:rPr lang="nl-NL" sz="1800" i="1" smtClean="0">
                            <a:latin typeface="Cambria Math"/>
                            <a:ea typeface="Cambria Math"/>
                          </a:rPr>
                        </m:ctrlPr>
                      </m:fPr>
                      <m:num>
                        <m:r>
                          <a:rPr lang="nl-NL" sz="1800" b="0" i="1" smtClean="0">
                            <a:latin typeface="Cambria Math"/>
                            <a:ea typeface="Cambria Math"/>
                          </a:rPr>
                          <m:t>5</m:t>
                        </m:r>
                      </m:num>
                      <m:den>
                        <m:r>
                          <a:rPr lang="nl-NL" sz="1800" b="0" i="1" smtClean="0">
                            <a:latin typeface="Cambria Math"/>
                            <a:ea typeface="Cambria Math"/>
                          </a:rPr>
                          <m:t>4</m:t>
                        </m:r>
                      </m:den>
                    </m:f>
                    <m:r>
                      <a:rPr lang="nl-NL" sz="1800" i="1" smtClean="0">
                        <a:latin typeface="Cambria Math"/>
                        <a:ea typeface="Cambria Math"/>
                      </a:rPr>
                      <m:t>∙</m:t>
                    </m:r>
                    <m:r>
                      <a:rPr lang="nl-NL" sz="1800" b="0" i="1" smtClean="0">
                        <a:latin typeface="Cambria Math"/>
                        <a:ea typeface="Cambria Math"/>
                      </a:rPr>
                      <m:t>0,</m:t>
                    </m:r>
                    <m:r>
                      <a:rPr lang="nl-NL" sz="1800" b="0" i="1" smtClean="0">
                        <a:latin typeface="Cambria Math" panose="02040503050406030204" pitchFamily="18" charset="0"/>
                        <a:ea typeface="Cambria Math"/>
                      </a:rPr>
                      <m:t>17</m:t>
                    </m:r>
                    <m:r>
                      <a:rPr lang="nl-NL" sz="1800" b="0" i="1" smtClean="0">
                        <a:latin typeface="Cambria Math"/>
                        <a:ea typeface="Cambria Math"/>
                      </a:rPr>
                      <m:t>=0,</m:t>
                    </m:r>
                    <m:r>
                      <a:rPr lang="nl-NL" sz="1800" b="0" i="0" smtClean="0">
                        <a:latin typeface="Cambria Math" panose="02040503050406030204" pitchFamily="18" charset="0"/>
                        <a:ea typeface="Cambria Math"/>
                      </a:rPr>
                      <m:t>21</m:t>
                    </m:r>
                    <m:r>
                      <a:rPr lang="nl-NL" sz="1800">
                        <a:latin typeface="Cambria Math"/>
                        <a:ea typeface="Cambria Math"/>
                      </a:rPr>
                      <m:t> </m:t>
                    </m:r>
                    <m:r>
                      <m:rPr>
                        <m:sty m:val="p"/>
                      </m:rPr>
                      <a:rPr lang="nl-NL" sz="1800">
                        <a:latin typeface="Cambria Math"/>
                        <a:ea typeface="Cambria Math"/>
                      </a:rPr>
                      <m:t>m</m:t>
                    </m:r>
                  </m:oMath>
                </a14:m>
                <a:r>
                  <a:rPr lang="nl-NL" sz="1800" dirty="0" smtClean="0"/>
                  <a:t> waarmee te zien is dat de buik op ongeveer </a:t>
                </a:r>
                <a14:m>
                  <m:oMath xmlns:m="http://schemas.openxmlformats.org/officeDocument/2006/math">
                    <m:r>
                      <a:rPr lang="nl-NL" sz="1800" b="0" i="1" smtClean="0">
                        <a:latin typeface="Cambria Math"/>
                      </a:rPr>
                      <m:t>0,</m:t>
                    </m:r>
                    <m:r>
                      <a:rPr lang="nl-NL" sz="1800" b="0" i="1" smtClean="0">
                        <a:latin typeface="Cambria Math" panose="02040503050406030204" pitchFamily="18" charset="0"/>
                      </a:rPr>
                      <m:t>0</m:t>
                    </m:r>
                    <m:r>
                      <a:rPr lang="nl-NL" sz="1800" b="0" i="1" smtClean="0">
                        <a:latin typeface="Cambria Math"/>
                      </a:rPr>
                      <m:t>2 </m:t>
                    </m:r>
                    <m:r>
                      <m:rPr>
                        <m:sty m:val="p"/>
                      </m:rPr>
                      <a:rPr lang="nl-NL" sz="1800" b="0" i="0" smtClean="0">
                        <a:latin typeface="Cambria Math"/>
                      </a:rPr>
                      <m:t>m</m:t>
                    </m:r>
                  </m:oMath>
                </a14:m>
                <a:r>
                  <a:rPr lang="nl-NL" sz="1800" dirty="0" smtClean="0"/>
                  <a:t> buiten de buis ligt.</a:t>
                </a:r>
              </a:p>
              <a:p>
                <a:endParaRPr lang="nl-NL" sz="1600" dirty="0" smtClean="0"/>
              </a:p>
              <a:p>
                <a:r>
                  <a:rPr lang="nl-NL" sz="1600" dirty="0" err="1" smtClean="0">
                    <a:hlinkClick r:id="rId4"/>
                  </a:rPr>
                  <a:t>Youtube</a:t>
                </a:r>
                <a:r>
                  <a:rPr lang="nl-NL" sz="1600" dirty="0" smtClean="0">
                    <a:hlinkClick r:id="rId4"/>
                  </a:rPr>
                  <a:t>-video</a:t>
                </a:r>
                <a:endParaRPr lang="nl-NL" sz="1600" dirty="0" smtClean="0"/>
              </a:p>
              <a:p>
                <a:endParaRPr lang="nl-NL" sz="1600" dirty="0"/>
              </a:p>
            </p:txBody>
          </p:sp>
        </mc:Choice>
        <mc:Fallback xmlns="">
          <p:sp>
            <p:nvSpPr>
              <p:cNvPr id="4" name="Tekstvak 3"/>
              <p:cNvSpPr txBox="1">
                <a:spLocks noRot="1" noChangeAspect="1" noMove="1" noResize="1" noEditPoints="1" noAdjustHandles="1" noChangeArrowheads="1" noChangeShapeType="1" noTextEdit="1"/>
              </p:cNvSpPr>
              <p:nvPr/>
            </p:nvSpPr>
            <p:spPr>
              <a:xfrm>
                <a:off x="647699" y="1283417"/>
                <a:ext cx="6795247" cy="3781356"/>
              </a:xfrm>
              <a:prstGeom prst="rect">
                <a:avLst/>
              </a:prstGeom>
              <a:blipFill rotWithShape="1">
                <a:blip r:embed="rId7"/>
                <a:stretch>
                  <a:fillRect l="-1076"/>
                </a:stretch>
              </a:blipFill>
            </p:spPr>
            <p:txBody>
              <a:bodyPr/>
              <a:lstStyle/>
              <a:p>
                <a:r>
                  <a:rPr lang="nl-NL">
                    <a:noFill/>
                  </a:rPr>
                  <a:t> </a:t>
                </a:r>
              </a:p>
            </p:txBody>
          </p:sp>
        </mc:Fallback>
      </mc:AlternateContent>
    </p:spTree>
    <p:extLst>
      <p:ext uri="{BB962C8B-B14F-4D97-AF65-F5344CB8AC3E}">
        <p14:creationId xmlns:p14="http://schemas.microsoft.com/office/powerpoint/2010/main" val="2222978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p:cNvSpPr>
                <a:spLocks noGrp="1"/>
              </p:cNvSpPr>
              <p:nvPr>
                <p:ph type="title"/>
              </p:nvPr>
            </p:nvSpPr>
            <p:spPr/>
            <p:txBody>
              <a:bodyPr/>
              <a:lstStyle/>
              <a:p>
                <a14:m>
                  <m:oMath xmlns:m="http://schemas.openxmlformats.org/officeDocument/2006/math">
                    <m:r>
                      <a:rPr lang="nl-NL" i="1" dirty="0" smtClean="0">
                        <a:latin typeface="Cambria Math"/>
                      </a:rPr>
                      <m:t>𝑣</m:t>
                    </m:r>
                  </m:oMath>
                </a14:m>
                <a:r>
                  <a:rPr lang="nl-NL" dirty="0" smtClean="0"/>
                  <a:t> met interferentie</a:t>
                </a:r>
                <a:endParaRPr lang="nl-NL" dirty="0"/>
              </a:p>
            </p:txBody>
          </p:sp>
        </mc:Choice>
        <mc:Fallback xmlns="">
          <p:sp>
            <p:nvSpPr>
              <p:cNvPr id="2" name="Titel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nl-NL">
                    <a:noFill/>
                  </a:rPr>
                  <a:t> </a:t>
                </a:r>
              </a:p>
            </p:txBody>
          </p:sp>
        </mc:Fallback>
      </mc:AlternateContent>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1554482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Proef van Quincke</a:t>
            </a:r>
            <a:endParaRPr lang="nl-N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95032"/>
            <a:ext cx="4696496" cy="274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604" y="582216"/>
            <a:ext cx="2793206" cy="4321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97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Quincke</a:t>
            </a:r>
            <a:endParaRPr lang="nl-NL"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628650" y="1369219"/>
                <a:ext cx="4171950" cy="2812816"/>
              </a:xfrm>
            </p:spPr>
            <p:txBody>
              <a:bodyPr>
                <a:normAutofit fontScale="92500"/>
              </a:bodyPr>
              <a:lstStyle/>
              <a:p>
                <a:r>
                  <a:rPr lang="nl-NL" dirty="0" smtClean="0"/>
                  <a:t>Geluid via luidspreker via beide buizen</a:t>
                </a:r>
              </a:p>
              <a:p>
                <a:r>
                  <a:rPr lang="nl-NL" dirty="0" smtClean="0"/>
                  <a:t>Vanuit ‘stilte’ verschuiven naar maximaal en opnieuw ‘stilte’</a:t>
                </a:r>
              </a:p>
              <a:p>
                <a:r>
                  <a:rPr lang="nl-NL" dirty="0" smtClean="0"/>
                  <a:t>Demping te horen, maar via microfoontje ook op scoop te zien!</a:t>
                </a:r>
              </a:p>
              <a:p>
                <a:r>
                  <a:rPr lang="nl-NL" dirty="0" smtClean="0"/>
                  <a:t>Afstand uitgeschoven is </a:t>
                </a:r>
                <a14:m>
                  <m:oMath xmlns:m="http://schemas.openxmlformats.org/officeDocument/2006/math">
                    <m:f>
                      <m:fPr>
                        <m:ctrlPr>
                          <a:rPr lang="nl-NL" i="1" smtClean="0">
                            <a:latin typeface="Cambria Math"/>
                          </a:rPr>
                        </m:ctrlPr>
                      </m:fPr>
                      <m:num>
                        <m:r>
                          <a:rPr lang="nl-NL" b="0" i="1" smtClean="0">
                            <a:latin typeface="Cambria Math"/>
                          </a:rPr>
                          <m:t>1</m:t>
                        </m:r>
                      </m:num>
                      <m:den>
                        <m:r>
                          <a:rPr lang="nl-NL" b="0" i="1" smtClean="0">
                            <a:latin typeface="Cambria Math"/>
                          </a:rPr>
                          <m:t>2</m:t>
                        </m:r>
                      </m:den>
                    </m:f>
                    <m:r>
                      <a:rPr lang="nl-NL" i="1" smtClean="0">
                        <a:latin typeface="Cambria Math"/>
                        <a:ea typeface="Cambria Math"/>
                      </a:rPr>
                      <m:t>𝜆</m:t>
                    </m:r>
                  </m:oMath>
                </a14:m>
                <a:endParaRPr lang="nl-NL" dirty="0" smtClean="0"/>
              </a:p>
              <a:p>
                <a:r>
                  <a:rPr lang="nl-NL" dirty="0" smtClean="0"/>
                  <a:t>Op scoop frequentie aflezen en dan opnieuw </a:t>
                </a:r>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628650" y="1369219"/>
                <a:ext cx="4171950" cy="2812816"/>
              </a:xfrm>
              <a:blipFill rotWithShape="0">
                <a:blip r:embed="rId3"/>
                <a:stretch>
                  <a:fillRect l="-1606" t="-2603"/>
                </a:stretch>
              </a:blipFill>
            </p:spPr>
            <p:txBody>
              <a:bodyPr/>
              <a:lstStyle/>
              <a:p>
                <a:r>
                  <a:rPr lang="nl-NL">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10412"/>
            <a:ext cx="46958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hthoek 3"/>
              <p:cNvSpPr/>
              <p:nvPr/>
            </p:nvSpPr>
            <p:spPr>
              <a:xfrm>
                <a:off x="497540" y="4117947"/>
                <a:ext cx="7960659" cy="454099"/>
              </a:xfrm>
              <a:prstGeom prst="rect">
                <a:avLst/>
              </a:prstGeom>
            </p:spPr>
            <p:txBody>
              <a:bodyPr wrap="square">
                <a:spAutoFit/>
              </a:bodyPr>
              <a:lstStyle/>
              <a:p>
                <a:pPr marL="171450" lvl="0" indent="-171450">
                  <a:lnSpc>
                    <a:spcPct val="90000"/>
                  </a:lnSpc>
                  <a:spcBef>
                    <a:spcPts val="750"/>
                  </a:spcBef>
                  <a:buFont typeface="Arial" panose="020B0604020202020204" pitchFamily="34" charset="0"/>
                  <a:buChar char="•"/>
                </a:pPr>
                <a14:m>
                  <m:oMath xmlns:m="http://schemas.openxmlformats.org/officeDocument/2006/math">
                    <m:r>
                      <a:rPr lang="nl-NL" sz="1800" i="1">
                        <a:solidFill>
                          <a:prstClr val="black"/>
                        </a:solidFill>
                        <a:latin typeface="Cambria Math" panose="02040503050406030204" pitchFamily="18" charset="0"/>
                      </a:rPr>
                      <m:t>𝑓</m:t>
                    </m:r>
                    <m:r>
                      <a:rPr lang="nl-NL" sz="1800" i="1">
                        <a:solidFill>
                          <a:prstClr val="black"/>
                        </a:solidFill>
                        <a:latin typeface="Cambria Math" panose="02040503050406030204" pitchFamily="18" charset="0"/>
                      </a:rPr>
                      <m:t>=2000 </m:t>
                    </m:r>
                    <m:r>
                      <m:rPr>
                        <m:sty m:val="p"/>
                      </m:rPr>
                      <a:rPr lang="nl-NL" sz="1800">
                        <a:solidFill>
                          <a:prstClr val="black"/>
                        </a:solidFill>
                        <a:latin typeface="Cambria Math" panose="02040503050406030204" pitchFamily="18" charset="0"/>
                      </a:rPr>
                      <m:t>Hz</m:t>
                    </m:r>
                    <m:r>
                      <a:rPr lang="nl-NL" sz="1800">
                        <a:solidFill>
                          <a:prstClr val="black"/>
                        </a:solidFill>
                        <a:latin typeface="Cambria Math" panose="02040503050406030204" pitchFamily="18" charset="0"/>
                      </a:rPr>
                      <m:t>, </m:t>
                    </m:r>
                    <m:r>
                      <a:rPr lang="nl-NL" sz="1800" i="1">
                        <a:solidFill>
                          <a:prstClr val="black"/>
                        </a:solidFill>
                        <a:latin typeface="Cambria Math" panose="02040503050406030204" pitchFamily="18" charset="0"/>
                      </a:rPr>
                      <m:t> </m:t>
                    </m:r>
                    <m:f>
                      <m:fPr>
                        <m:ctrlPr>
                          <a:rPr lang="nl-NL" sz="1800" i="1">
                            <a:solidFill>
                              <a:prstClr val="black"/>
                            </a:solidFill>
                            <a:latin typeface="Cambria Math"/>
                          </a:rPr>
                        </m:ctrlPr>
                      </m:fPr>
                      <m:num>
                        <m:r>
                          <a:rPr lang="nl-NL" sz="1800" i="1">
                            <a:solidFill>
                              <a:prstClr val="black"/>
                            </a:solidFill>
                            <a:latin typeface="Cambria Math" panose="02040503050406030204" pitchFamily="18" charset="0"/>
                          </a:rPr>
                          <m:t>1</m:t>
                        </m:r>
                      </m:num>
                      <m:den>
                        <m:r>
                          <a:rPr lang="nl-NL" sz="1800" i="1">
                            <a:solidFill>
                              <a:prstClr val="black"/>
                            </a:solidFill>
                            <a:latin typeface="Cambria Math" panose="02040503050406030204" pitchFamily="18" charset="0"/>
                          </a:rPr>
                          <m:t>2</m:t>
                        </m:r>
                      </m:den>
                    </m:f>
                    <m:r>
                      <a:rPr lang="nl-NL" sz="1800" i="1">
                        <a:solidFill>
                          <a:prstClr val="black"/>
                        </a:solidFill>
                        <a:latin typeface="Cambria Math" panose="02040503050406030204" pitchFamily="18" charset="0"/>
                        <a:ea typeface="Cambria Math" panose="02040503050406030204" pitchFamily="18" charset="0"/>
                      </a:rPr>
                      <m:t>𝜆</m:t>
                    </m:r>
                    <m:r>
                      <a:rPr lang="nl-NL" sz="1800" i="1">
                        <a:solidFill>
                          <a:prstClr val="black"/>
                        </a:solidFill>
                        <a:latin typeface="Cambria Math" panose="02040503050406030204" pitchFamily="18" charset="0"/>
                        <a:ea typeface="Cambria Math" panose="02040503050406030204" pitchFamily="18" charset="0"/>
                      </a:rPr>
                      <m:t>=0,085</m:t>
                    </m:r>
                    <m:r>
                      <m:rPr>
                        <m:sty m:val="p"/>
                      </m:rPr>
                      <a:rPr lang="nl-NL" sz="1800">
                        <a:solidFill>
                          <a:prstClr val="black"/>
                        </a:solidFill>
                        <a:latin typeface="Cambria Math" panose="02040503050406030204" pitchFamily="18" charset="0"/>
                        <a:ea typeface="Cambria Math" panose="02040503050406030204" pitchFamily="18" charset="0"/>
                      </a:rPr>
                      <m:t>m</m:t>
                    </m:r>
                    <m:r>
                      <a:rPr lang="nl-NL" sz="1800">
                        <a:solidFill>
                          <a:prstClr val="black"/>
                        </a:solidFill>
                        <a:latin typeface="Cambria Math" panose="02040503050406030204" pitchFamily="18" charset="0"/>
                        <a:ea typeface="Cambria Math" panose="02040503050406030204" pitchFamily="18" charset="0"/>
                      </a:rPr>
                      <m:t> </m:t>
                    </m:r>
                    <m:r>
                      <m:rPr>
                        <m:sty m:val="p"/>
                      </m:rPr>
                      <a:rPr lang="nl-NL" sz="1800">
                        <a:solidFill>
                          <a:prstClr val="black"/>
                        </a:solidFill>
                        <a:latin typeface="Cambria Math" panose="02040503050406030204" pitchFamily="18" charset="0"/>
                        <a:ea typeface="Cambria Math" panose="02040503050406030204" pitchFamily="18" charset="0"/>
                      </a:rPr>
                      <m:t>v</m:t>
                    </m:r>
                    <m:r>
                      <a:rPr lang="nl-NL" sz="1800">
                        <a:solidFill>
                          <a:prstClr val="black"/>
                        </a:solidFill>
                        <a:latin typeface="Cambria Math" panose="02040503050406030204" pitchFamily="18" charset="0"/>
                        <a:ea typeface="Cambria Math" panose="02040503050406030204" pitchFamily="18" charset="0"/>
                      </a:rPr>
                      <m:t>=</m:t>
                    </m:r>
                    <m:r>
                      <a:rPr lang="nl-NL" sz="1800" i="1">
                        <a:solidFill>
                          <a:prstClr val="black"/>
                        </a:solidFill>
                        <a:latin typeface="Cambria Math" panose="02040503050406030204" pitchFamily="18" charset="0"/>
                        <a:ea typeface="Cambria Math" panose="02040503050406030204" pitchFamily="18" charset="0"/>
                      </a:rPr>
                      <m:t>𝜆</m:t>
                    </m:r>
                    <m:r>
                      <a:rPr lang="nl-NL" sz="1800" i="1">
                        <a:solidFill>
                          <a:prstClr val="black"/>
                        </a:solidFill>
                        <a:latin typeface="Cambria Math" panose="02040503050406030204" pitchFamily="18" charset="0"/>
                        <a:ea typeface="Cambria Math" panose="02040503050406030204" pitchFamily="18" charset="0"/>
                      </a:rPr>
                      <m:t>𝑓</m:t>
                    </m:r>
                    <m:r>
                      <a:rPr lang="nl-NL" sz="1800" i="1">
                        <a:solidFill>
                          <a:prstClr val="black"/>
                        </a:solidFill>
                        <a:latin typeface="Cambria Math" panose="02040503050406030204" pitchFamily="18" charset="0"/>
                        <a:ea typeface="Cambria Math" panose="02040503050406030204" pitchFamily="18" charset="0"/>
                      </a:rPr>
                      <m:t>=2000∙0,170=340</m:t>
                    </m:r>
                    <m:r>
                      <m:rPr>
                        <m:sty m:val="p"/>
                      </m:rPr>
                      <a:rPr lang="nl-NL" sz="1800">
                        <a:solidFill>
                          <a:prstClr val="black"/>
                        </a:solidFill>
                        <a:latin typeface="Cambria Math" panose="02040503050406030204" pitchFamily="18" charset="0"/>
                        <a:ea typeface="Cambria Math" panose="02040503050406030204" pitchFamily="18" charset="0"/>
                      </a:rPr>
                      <m:t>m</m:t>
                    </m:r>
                    <m:r>
                      <a:rPr lang="nl-NL" sz="1800">
                        <a:solidFill>
                          <a:prstClr val="black"/>
                        </a:solidFill>
                        <a:latin typeface="Cambria Math" panose="02040503050406030204" pitchFamily="18" charset="0"/>
                        <a:ea typeface="Cambria Math" panose="02040503050406030204" pitchFamily="18" charset="0"/>
                      </a:rPr>
                      <m:t>/</m:t>
                    </m:r>
                    <m:r>
                      <m:rPr>
                        <m:sty m:val="p"/>
                      </m:rPr>
                      <a:rPr lang="nl-NL" sz="1800">
                        <a:solidFill>
                          <a:prstClr val="black"/>
                        </a:solidFill>
                        <a:latin typeface="Cambria Math" panose="02040503050406030204" pitchFamily="18" charset="0"/>
                        <a:ea typeface="Cambria Math" panose="02040503050406030204" pitchFamily="18" charset="0"/>
                      </a:rPr>
                      <m:t>s</m:t>
                    </m:r>
                  </m:oMath>
                </a14:m>
                <a:endParaRPr lang="nl-NL" sz="1800" dirty="0">
                  <a:solidFill>
                    <a:prstClr val="black"/>
                  </a:solidFill>
                </a:endParaRPr>
              </a:p>
            </p:txBody>
          </p:sp>
        </mc:Choice>
        <mc:Fallback xmlns="">
          <p:sp>
            <p:nvSpPr>
              <p:cNvPr id="4" name="Rechthoek 3"/>
              <p:cNvSpPr>
                <a:spLocks noRot="1" noChangeAspect="1" noMove="1" noResize="1" noEditPoints="1" noAdjustHandles="1" noChangeArrowheads="1" noChangeShapeType="1" noTextEdit="1"/>
              </p:cNvSpPr>
              <p:nvPr/>
            </p:nvSpPr>
            <p:spPr>
              <a:xfrm>
                <a:off x="497540" y="4117947"/>
                <a:ext cx="7960659" cy="454099"/>
              </a:xfrm>
              <a:prstGeom prst="rect">
                <a:avLst/>
              </a:prstGeom>
              <a:blipFill rotWithShape="0">
                <a:blip r:embed="rId5"/>
                <a:stretch>
                  <a:fillRect l="-536" b="-4054"/>
                </a:stretch>
              </a:blipFill>
            </p:spPr>
            <p:txBody>
              <a:bodyPr/>
              <a:lstStyle/>
              <a:p>
                <a:r>
                  <a:rPr lang="nl-NL">
                    <a:noFill/>
                  </a:rPr>
                  <a:t> </a:t>
                </a:r>
              </a:p>
            </p:txBody>
          </p:sp>
        </mc:Fallback>
      </mc:AlternateContent>
    </p:spTree>
    <p:extLst>
      <p:ext uri="{BB962C8B-B14F-4D97-AF65-F5344CB8AC3E}">
        <p14:creationId xmlns:p14="http://schemas.microsoft.com/office/powerpoint/2010/main" val="3503370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84080"/>
            <a:ext cx="7886700" cy="994172"/>
          </a:xfrm>
        </p:spPr>
        <p:txBody>
          <a:bodyPr/>
          <a:lstStyle/>
          <a:p>
            <a:r>
              <a:rPr lang="nl-NL" dirty="0" smtClean="0"/>
              <a:t>Twee speakers…</a:t>
            </a:r>
            <a:endParaRPr lang="nl-NL" dirty="0"/>
          </a:p>
        </p:txBody>
      </p:sp>
      <p:pic>
        <p:nvPicPr>
          <p:cNvPr id="4" name="Tijdelijke aanduiding voor inhoud 3"/>
          <p:cNvPicPr>
            <a:picLocks noGrp="1" noChangeAspect="1"/>
          </p:cNvPicPr>
          <p:nvPr>
            <p:ph idx="1"/>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3142397" y="184246"/>
            <a:ext cx="5569463" cy="4754339"/>
          </a:xfrm>
        </p:spPr>
      </p:pic>
      <p:sp>
        <p:nvSpPr>
          <p:cNvPr id="5" name="Tekstvak 4"/>
          <p:cNvSpPr txBox="1"/>
          <p:nvPr/>
        </p:nvSpPr>
        <p:spPr>
          <a:xfrm>
            <a:off x="644857" y="1883391"/>
            <a:ext cx="2763671" cy="2870016"/>
          </a:xfrm>
          <a:prstGeom prst="rect">
            <a:avLst/>
          </a:prstGeom>
          <a:noFill/>
        </p:spPr>
        <p:txBody>
          <a:bodyPr wrap="square" lIns="68580" tIns="34290" rIns="68580" bIns="34290" rtlCol="0">
            <a:spAutoFit/>
          </a:bodyPr>
          <a:lstStyle/>
          <a:p>
            <a:r>
              <a:rPr lang="nl-NL" dirty="0" smtClean="0"/>
              <a:t>Speakers (in tegenfase) aansluiten op toongenerator, rond de 100 Hz op 6 m uit elkaar.</a:t>
            </a:r>
            <a:endParaRPr lang="nl-NL" dirty="0"/>
          </a:p>
          <a:p>
            <a:r>
              <a:rPr lang="nl-NL" dirty="0" smtClean="0"/>
              <a:t>Dan ertussen gaan lopen en de knopen en buiken opzoeken en zo de golflengte bepalen.</a:t>
            </a:r>
          </a:p>
          <a:p>
            <a:r>
              <a:rPr lang="nl-NL" dirty="0" smtClean="0"/>
              <a:t>Midden ‘stil’ en links en rechts op 1,7 m weer.</a:t>
            </a:r>
          </a:p>
          <a:p>
            <a:endParaRPr lang="nl-NL" dirty="0"/>
          </a:p>
          <a:p>
            <a:endParaRPr lang="nl-NL" dirty="0" smtClean="0"/>
          </a:p>
          <a:p>
            <a:endParaRPr lang="nl-NL" dirty="0"/>
          </a:p>
          <a:p>
            <a:r>
              <a:rPr lang="nl-NL" dirty="0" smtClean="0"/>
              <a:t>(Proef van Henk Mulder in NVOX 1991-4)</a:t>
            </a:r>
            <a:endParaRPr lang="nl-NL" dirty="0"/>
          </a:p>
        </p:txBody>
      </p:sp>
    </p:spTree>
    <p:extLst>
      <p:ext uri="{BB962C8B-B14F-4D97-AF65-F5344CB8AC3E}">
        <p14:creationId xmlns:p14="http://schemas.microsoft.com/office/powerpoint/2010/main" val="79898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Proef met faseverloop</a:t>
            </a:r>
            <a:endParaRPr lang="nl-NL" dirty="0"/>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r>
                  <a:rPr lang="nl-NL" dirty="0" smtClean="0"/>
                  <a:t>Twee microfoons op verschillende afstand van een toongenerator en aangesloten op een oscilloscoop</a:t>
                </a:r>
                <a:endParaRPr lang="nl-NL" dirty="0"/>
              </a:p>
              <a:p>
                <a:r>
                  <a:rPr lang="nl-NL" dirty="0"/>
                  <a:t>E</a:t>
                </a:r>
                <a:r>
                  <a:rPr lang="nl-NL" dirty="0" smtClean="0"/>
                  <a:t>én microfoon verplaatsen van in fase naar opnieuw in fase</a:t>
                </a:r>
                <a:endParaRPr lang="nl-NL" dirty="0"/>
              </a:p>
              <a:p>
                <a:r>
                  <a:rPr lang="nl-NL" dirty="0" smtClean="0"/>
                  <a:t>Afstand is dan één golflengte!</a:t>
                </a:r>
              </a:p>
              <a:p>
                <a:r>
                  <a:rPr lang="nl-NL" dirty="0" smtClean="0"/>
                  <a:t>Frequentie aflezen op oscilloscoop</a:t>
                </a:r>
              </a:p>
              <a:p>
                <a14:m>
                  <m:oMath xmlns:m="http://schemas.openxmlformats.org/officeDocument/2006/math">
                    <m:r>
                      <a:rPr lang="nl-NL" b="0" i="1" smtClean="0">
                        <a:latin typeface="Cambria Math"/>
                      </a:rPr>
                      <m:t>𝑣</m:t>
                    </m:r>
                    <m:r>
                      <a:rPr lang="nl-NL" b="0" i="1" smtClean="0">
                        <a:latin typeface="Cambria Math"/>
                      </a:rPr>
                      <m:t>=</m:t>
                    </m:r>
                    <m:r>
                      <a:rPr lang="nl-NL" b="0" i="1" smtClean="0">
                        <a:latin typeface="Cambria Math"/>
                      </a:rPr>
                      <m:t>𝑓</m:t>
                    </m:r>
                    <m:r>
                      <a:rPr lang="nl-NL" b="0" i="1" smtClean="0">
                        <a:latin typeface="Cambria Math"/>
                        <a:ea typeface="Cambria Math"/>
                      </a:rPr>
                      <m:t>𝜆</m:t>
                    </m:r>
                  </m:oMath>
                </a14:m>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rotWithShape="1">
                <a:blip r:embed="rId3"/>
                <a:stretch>
                  <a:fillRect l="-1005" t="-2430"/>
                </a:stretch>
              </a:blipFill>
            </p:spPr>
            <p:txBody>
              <a:bodyPr/>
              <a:lstStyle/>
              <a:p>
                <a:r>
                  <a:rPr lang="nl-NL">
                    <a:noFill/>
                  </a:rPr>
                  <a:t> </a:t>
                </a:r>
              </a:p>
            </p:txBody>
          </p:sp>
        </mc:Fallback>
      </mc:AlternateContent>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2605547"/>
            <a:ext cx="2964425" cy="2223319"/>
          </a:xfrm>
          <a:prstGeom prst="rect">
            <a:avLst/>
          </a:prstGeom>
        </p:spPr>
      </p:pic>
    </p:spTree>
    <p:extLst>
      <p:ext uri="{BB962C8B-B14F-4D97-AF65-F5344CB8AC3E}">
        <p14:creationId xmlns:p14="http://schemas.microsoft.com/office/powerpoint/2010/main" val="33842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Geluidssnelheid met </a:t>
            </a:r>
            <a:r>
              <a:rPr lang="nl-NL" dirty="0" err="1" smtClean="0"/>
              <a:t>Minnaert</a:t>
            </a:r>
            <a:endParaRPr lang="nl-NL" dirty="0"/>
          </a:p>
        </p:txBody>
      </p:sp>
      <p:pic>
        <p:nvPicPr>
          <p:cNvPr id="4" name="Tijdelijke aanduiding voor inhoud 3"/>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0220" y="894230"/>
            <a:ext cx="5913069" cy="4181189"/>
          </a:xfrm>
        </p:spPr>
      </p:pic>
    </p:spTree>
    <p:extLst>
      <p:ext uri="{BB962C8B-B14F-4D97-AF65-F5344CB8AC3E}">
        <p14:creationId xmlns:p14="http://schemas.microsoft.com/office/powerpoint/2010/main" val="299365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Proef met faseverloop</a:t>
            </a:r>
            <a:endParaRPr lang="nl-NL"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4181"/>
          <a:stretch/>
        </p:blipFill>
        <p:spPr>
          <a:xfrm>
            <a:off x="696145" y="1150374"/>
            <a:ext cx="6845197" cy="3379062"/>
          </a:xfrm>
        </p:spPr>
      </p:pic>
    </p:spTree>
    <p:extLst>
      <p:ext uri="{BB962C8B-B14F-4D97-AF65-F5344CB8AC3E}">
        <p14:creationId xmlns:p14="http://schemas.microsoft.com/office/powerpoint/2010/main" val="1479592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Proef met faseverloop</a:t>
            </a:r>
            <a:endParaRPr lang="nl-NL" dirty="0"/>
          </a:p>
        </p:txBody>
      </p:sp>
      <p:sp>
        <p:nvSpPr>
          <p:cNvPr id="3" name="Content Placeholder 2"/>
          <p:cNvSpPr>
            <a:spLocks noGrp="1"/>
          </p:cNvSpPr>
          <p:nvPr>
            <p:ph idx="1"/>
          </p:nvPr>
        </p:nvSpPr>
        <p:spPr/>
        <p:txBody>
          <a:bodyPr/>
          <a:lstStyle/>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lgn="ctr">
              <a:buNone/>
            </a:pPr>
            <a:r>
              <a:rPr lang="nl-NL" u="sng" dirty="0">
                <a:hlinkClick r:id="rId2"/>
              </a:rPr>
              <a:t>https://youtu.be/WWoIb-nQn8o</a:t>
            </a:r>
            <a:r>
              <a:rPr lang="nl-NL" dirty="0"/>
              <a:t> </a:t>
            </a:r>
          </a:p>
        </p:txBody>
      </p:sp>
      <p:pic>
        <p:nvPicPr>
          <p:cNvPr id="1026" name="Picture 2">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130"/>
          <a:stretch/>
        </p:blipFill>
        <p:spPr bwMode="auto">
          <a:xfrm>
            <a:off x="2103120" y="1059121"/>
            <a:ext cx="4290060" cy="275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34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Proef met faseverloop: verschuiven</a:t>
            </a:r>
            <a:endParaRPr lang="nl-NL" dirty="0"/>
          </a:p>
        </p:txBody>
      </p:sp>
      <p:sp>
        <p:nvSpPr>
          <p:cNvPr id="4" name="Text Placeholder 3"/>
          <p:cNvSpPr>
            <a:spLocks noGrp="1"/>
          </p:cNvSpPr>
          <p:nvPr>
            <p:ph type="body" idx="1"/>
          </p:nvPr>
        </p:nvSpPr>
        <p:spPr>
          <a:xfrm>
            <a:off x="570848" y="1402326"/>
            <a:ext cx="6713872" cy="3741174"/>
          </a:xfrm>
        </p:spPr>
        <p:txBody>
          <a:bodyPr>
            <a:normAutofit/>
          </a:bodyPr>
          <a:lstStyle/>
          <a:p>
            <a:pPr>
              <a:lnSpc>
                <a:spcPct val="100000"/>
              </a:lnSpc>
            </a:pPr>
            <a:r>
              <a:rPr lang="nl-NL" dirty="0" smtClean="0"/>
              <a:t> 		f = 40,45  </a:t>
            </a:r>
            <a:r>
              <a:rPr lang="nl-NL" dirty="0"/>
              <a:t>* </a:t>
            </a:r>
            <a:r>
              <a:rPr lang="nl-NL" dirty="0" smtClean="0"/>
              <a:t>10</a:t>
            </a:r>
            <a:r>
              <a:rPr lang="nl-NL" baseline="30000" dirty="0" smtClean="0"/>
              <a:t> 3</a:t>
            </a:r>
            <a:r>
              <a:rPr lang="nl-NL" dirty="0" smtClean="0"/>
              <a:t> Hz</a:t>
            </a:r>
            <a:endParaRPr lang="nl-NL" dirty="0"/>
          </a:p>
          <a:p>
            <a:pPr>
              <a:lnSpc>
                <a:spcPct val="100000"/>
              </a:lnSpc>
            </a:pPr>
            <a:endParaRPr lang="nl-NL" dirty="0"/>
          </a:p>
        </p:txBody>
      </p:sp>
      <p:pic>
        <p:nvPicPr>
          <p:cNvPr id="614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222240" y="1371602"/>
            <a:ext cx="3474720" cy="255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61" y="1390331"/>
            <a:ext cx="4476657" cy="252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79358" y="4396085"/>
            <a:ext cx="1906291" cy="400110"/>
          </a:xfrm>
          <a:prstGeom prst="rect">
            <a:avLst/>
          </a:prstGeom>
        </p:spPr>
        <p:txBody>
          <a:bodyPr wrap="none">
            <a:spAutoFit/>
          </a:bodyPr>
          <a:lstStyle/>
          <a:p>
            <a:r>
              <a:rPr lang="el-GR" sz="2000" b="1" dirty="0"/>
              <a:t>λ</a:t>
            </a:r>
            <a:r>
              <a:rPr lang="nl-NL" sz="2000" b="1" dirty="0"/>
              <a:t> = 8,75 * 10</a:t>
            </a:r>
            <a:r>
              <a:rPr lang="nl-NL" sz="2000" b="1" baseline="30000" dirty="0"/>
              <a:t>-3</a:t>
            </a:r>
            <a:r>
              <a:rPr lang="nl-NL" sz="2000" b="1" dirty="0"/>
              <a:t> m</a:t>
            </a:r>
          </a:p>
        </p:txBody>
      </p:sp>
    </p:spTree>
    <p:extLst>
      <p:ext uri="{BB962C8B-B14F-4D97-AF65-F5344CB8AC3E}">
        <p14:creationId xmlns:p14="http://schemas.microsoft.com/office/powerpoint/2010/main" val="57157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81" y="212884"/>
            <a:ext cx="7886700" cy="994172"/>
          </a:xfrm>
        </p:spPr>
        <p:txBody>
          <a:bodyPr/>
          <a:lstStyle/>
          <a:p>
            <a:r>
              <a:rPr lang="nl-NL" dirty="0" smtClean="0"/>
              <a:t>Proef met faseverloop: verschuiven</a:t>
            </a:r>
            <a:endParaRPr lang="nl-NL" dirty="0"/>
          </a:p>
        </p:txBody>
      </p:sp>
      <p:sp>
        <p:nvSpPr>
          <p:cNvPr id="4" name="Text Placeholder 3"/>
          <p:cNvSpPr>
            <a:spLocks noGrp="1"/>
          </p:cNvSpPr>
          <p:nvPr>
            <p:ph type="body" idx="1"/>
          </p:nvPr>
        </p:nvSpPr>
        <p:spPr>
          <a:xfrm>
            <a:off x="479408" y="995680"/>
            <a:ext cx="6713872" cy="4014347"/>
          </a:xfrm>
        </p:spPr>
        <p:txBody>
          <a:bodyPr>
            <a:normAutofit/>
          </a:bodyPr>
          <a:lstStyle/>
          <a:p>
            <a:r>
              <a:rPr lang="el-GR" sz="2300" dirty="0" smtClean="0"/>
              <a:t>λ</a:t>
            </a:r>
            <a:r>
              <a:rPr lang="nl-NL" sz="2300" dirty="0" smtClean="0"/>
              <a:t> = 8,75 * 10</a:t>
            </a:r>
            <a:r>
              <a:rPr lang="nl-NL" sz="2300" baseline="30000" dirty="0" smtClean="0"/>
              <a:t>-3</a:t>
            </a:r>
            <a:r>
              <a:rPr lang="nl-NL" sz="2300" dirty="0" smtClean="0"/>
              <a:t> m</a:t>
            </a:r>
          </a:p>
          <a:p>
            <a:endParaRPr lang="nl-NL" sz="2300" dirty="0"/>
          </a:p>
          <a:p>
            <a:r>
              <a:rPr lang="nl-NL" sz="2300" dirty="0" smtClean="0"/>
              <a:t>f = 40,45 * 10 </a:t>
            </a:r>
            <a:r>
              <a:rPr lang="nl-NL" sz="2300" baseline="30000" dirty="0" smtClean="0"/>
              <a:t>3</a:t>
            </a:r>
            <a:r>
              <a:rPr lang="nl-NL" sz="2300" dirty="0" smtClean="0"/>
              <a:t> Hz</a:t>
            </a:r>
          </a:p>
          <a:p>
            <a:endParaRPr lang="nl-NL" sz="2300" dirty="0"/>
          </a:p>
          <a:p>
            <a:pPr>
              <a:lnSpc>
                <a:spcPct val="100000"/>
              </a:lnSpc>
            </a:pPr>
            <a:r>
              <a:rPr lang="nl-NL" sz="2300" dirty="0" smtClean="0"/>
              <a:t>v = </a:t>
            </a:r>
            <a:r>
              <a:rPr lang="el-GR" sz="2300" dirty="0" smtClean="0"/>
              <a:t>λ</a:t>
            </a:r>
            <a:r>
              <a:rPr lang="nl-NL" sz="2300" dirty="0" smtClean="0"/>
              <a:t> * f = 8,75* 10</a:t>
            </a:r>
            <a:r>
              <a:rPr lang="nl-NL" sz="2300" baseline="30000" dirty="0" smtClean="0"/>
              <a:t>-3  </a:t>
            </a:r>
            <a:r>
              <a:rPr lang="nl-NL" sz="2300" dirty="0" smtClean="0"/>
              <a:t>*</a:t>
            </a:r>
            <a:r>
              <a:rPr lang="nl-NL" sz="2300" baseline="30000" dirty="0" smtClean="0"/>
              <a:t> </a:t>
            </a:r>
            <a:r>
              <a:rPr lang="nl-NL" sz="2300" dirty="0"/>
              <a:t>40,45 * 10 </a:t>
            </a:r>
            <a:r>
              <a:rPr lang="nl-NL" sz="2300" baseline="30000" dirty="0"/>
              <a:t>3</a:t>
            </a:r>
            <a:r>
              <a:rPr lang="nl-NL" sz="2300" dirty="0"/>
              <a:t> =  </a:t>
            </a:r>
            <a:r>
              <a:rPr lang="nl-NL" sz="2300" dirty="0" smtClean="0"/>
              <a:t>354 m / s</a:t>
            </a:r>
          </a:p>
          <a:p>
            <a:pPr>
              <a:lnSpc>
                <a:spcPct val="100000"/>
              </a:lnSpc>
            </a:pPr>
            <a:endParaRPr lang="nl-NL" dirty="0"/>
          </a:p>
          <a:p>
            <a:pPr>
              <a:lnSpc>
                <a:spcPct val="100000"/>
              </a:lnSpc>
            </a:pPr>
            <a:r>
              <a:rPr lang="nl-NL" dirty="0" smtClean="0"/>
              <a:t> </a:t>
            </a:r>
            <a:endParaRPr lang="nl-NL" dirty="0"/>
          </a:p>
        </p:txBody>
      </p:sp>
      <p:pic>
        <p:nvPicPr>
          <p:cNvPr id="614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959600" y="1286881"/>
            <a:ext cx="1676399" cy="123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280" y="3054792"/>
            <a:ext cx="1813243" cy="102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872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Proef met faseverloop: </a:t>
            </a:r>
            <a:r>
              <a:rPr lang="nl-NL" dirty="0" err="1" smtClean="0"/>
              <a:t>lissajoux</a:t>
            </a:r>
            <a:endParaRPr lang="nl-NL" dirty="0"/>
          </a:p>
        </p:txBody>
      </p:sp>
      <p:sp>
        <p:nvSpPr>
          <p:cNvPr id="4" name="Text Placeholder 3"/>
          <p:cNvSpPr>
            <a:spLocks noGrp="1"/>
          </p:cNvSpPr>
          <p:nvPr>
            <p:ph type="body" idx="1"/>
          </p:nvPr>
        </p:nvSpPr>
        <p:spPr>
          <a:xfrm>
            <a:off x="570848" y="1673826"/>
            <a:ext cx="7993048" cy="2829348"/>
          </a:xfrm>
        </p:spPr>
        <p:txBody>
          <a:bodyPr>
            <a:normAutofit fontScale="77500" lnSpcReduction="20000"/>
          </a:bodyPr>
          <a:lstStyle/>
          <a:p>
            <a:pPr>
              <a:lnSpc>
                <a:spcPct val="100000"/>
              </a:lnSpc>
            </a:pPr>
            <a:r>
              <a:rPr lang="el-GR" sz="2500" dirty="0"/>
              <a:t>λ</a:t>
            </a:r>
            <a:r>
              <a:rPr lang="nl-NL" sz="2500" dirty="0"/>
              <a:t> = 8,8 * 10</a:t>
            </a:r>
            <a:r>
              <a:rPr lang="nl-NL" sz="2500" baseline="30000" dirty="0"/>
              <a:t>-3</a:t>
            </a:r>
            <a:r>
              <a:rPr lang="nl-NL" sz="2500" dirty="0"/>
              <a:t> m</a:t>
            </a:r>
          </a:p>
          <a:p>
            <a:pPr>
              <a:lnSpc>
                <a:spcPct val="100000"/>
              </a:lnSpc>
            </a:pPr>
            <a:endParaRPr lang="nl-NL" sz="2500" dirty="0"/>
          </a:p>
          <a:p>
            <a:pPr>
              <a:lnSpc>
                <a:spcPct val="100000"/>
              </a:lnSpc>
            </a:pPr>
            <a:r>
              <a:rPr lang="nl-NL" sz="2500" dirty="0"/>
              <a:t>f = 40,45 * 10 </a:t>
            </a:r>
            <a:r>
              <a:rPr lang="nl-NL" sz="2500" baseline="30000" dirty="0"/>
              <a:t>3</a:t>
            </a:r>
            <a:r>
              <a:rPr lang="nl-NL" sz="2500" dirty="0"/>
              <a:t> Hz</a:t>
            </a:r>
          </a:p>
          <a:p>
            <a:pPr>
              <a:lnSpc>
                <a:spcPct val="100000"/>
              </a:lnSpc>
            </a:pPr>
            <a:endParaRPr lang="nl-NL" sz="2500" dirty="0"/>
          </a:p>
          <a:p>
            <a:pPr>
              <a:lnSpc>
                <a:spcPct val="100000"/>
              </a:lnSpc>
            </a:pPr>
            <a:r>
              <a:rPr lang="nl-NL" sz="2500" dirty="0"/>
              <a:t>v = </a:t>
            </a:r>
            <a:r>
              <a:rPr lang="el-GR" sz="2500" dirty="0"/>
              <a:t>λ</a:t>
            </a:r>
            <a:r>
              <a:rPr lang="nl-NL" sz="2500" dirty="0"/>
              <a:t> * f = 8,8 * 10</a:t>
            </a:r>
            <a:r>
              <a:rPr lang="nl-NL" sz="2500" baseline="30000" dirty="0"/>
              <a:t>-3  </a:t>
            </a:r>
            <a:r>
              <a:rPr lang="nl-NL" sz="2500" dirty="0"/>
              <a:t>* 40,45 * 10 </a:t>
            </a:r>
            <a:r>
              <a:rPr lang="nl-NL" sz="2500" baseline="30000" dirty="0"/>
              <a:t>3</a:t>
            </a:r>
            <a:r>
              <a:rPr lang="nl-NL" sz="2500" dirty="0"/>
              <a:t> =  356 m / s</a:t>
            </a:r>
          </a:p>
          <a:p>
            <a:endParaRPr lang="nl-NL" dirty="0"/>
          </a:p>
          <a:p>
            <a:endParaRPr lang="nl-NL" dirty="0"/>
          </a:p>
          <a:p>
            <a:pPr>
              <a:lnSpc>
                <a:spcPct val="100000"/>
              </a:lnSpc>
            </a:pPr>
            <a:endParaRPr lang="nl-NL" dirty="0"/>
          </a:p>
          <a:p>
            <a:pPr>
              <a:lnSpc>
                <a:spcPct val="100000"/>
              </a:lnSpc>
            </a:pPr>
            <a:r>
              <a:rPr lang="nl-NL" dirty="0" smtClean="0"/>
              <a:t> </a:t>
            </a:r>
            <a:endParaRPr lang="nl-NL" dirty="0"/>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588713" y="1179870"/>
            <a:ext cx="2256054" cy="1692041"/>
          </a:xfr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756" y="3064952"/>
            <a:ext cx="2206715" cy="1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555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Dopplerbaan</a:t>
            </a:r>
            <a:endParaRPr lang="nl-NL" dirty="0"/>
          </a:p>
        </p:txBody>
      </p:sp>
      <p:sp>
        <p:nvSpPr>
          <p:cNvPr id="3" name="Tijdelijke aanduiding voor inhoud 2"/>
          <p:cNvSpPr>
            <a:spLocks noGrp="1"/>
          </p:cNvSpPr>
          <p:nvPr>
            <p:ph sz="half" idx="1"/>
          </p:nvPr>
        </p:nvSpPr>
        <p:spPr>
          <a:xfrm>
            <a:off x="628650" y="1369219"/>
            <a:ext cx="8515350" cy="3263504"/>
          </a:xfrm>
        </p:spPr>
        <p:txBody>
          <a:bodyPr>
            <a:normAutofit lnSpcReduction="10000"/>
          </a:bodyPr>
          <a:lstStyle/>
          <a:p>
            <a:endParaRPr lang="nl-NL" dirty="0" smtClean="0">
              <a:hlinkClick r:id="rId3"/>
            </a:endParaRPr>
          </a:p>
          <a:p>
            <a:endParaRPr lang="nl-NL" dirty="0">
              <a:hlinkClick r:id="rId3"/>
            </a:endParaRPr>
          </a:p>
          <a:p>
            <a:endParaRPr lang="nl-NL" dirty="0" smtClean="0">
              <a:hlinkClick r:id="rId3"/>
            </a:endParaRPr>
          </a:p>
          <a:p>
            <a:endParaRPr lang="nl-NL" dirty="0">
              <a:hlinkClick r:id="rId3"/>
            </a:endParaRPr>
          </a:p>
          <a:p>
            <a:endParaRPr lang="nl-NL" dirty="0" smtClean="0">
              <a:hlinkClick r:id="rId3"/>
            </a:endParaRPr>
          </a:p>
          <a:p>
            <a:endParaRPr lang="nl-NL" dirty="0">
              <a:hlinkClick r:id="rId3"/>
            </a:endParaRPr>
          </a:p>
          <a:p>
            <a:endParaRPr lang="nl-NL" dirty="0" smtClean="0">
              <a:hlinkClick r:id="rId3"/>
            </a:endParaRPr>
          </a:p>
          <a:p>
            <a:pPr marL="0" indent="0">
              <a:buNone/>
            </a:pPr>
            <a:endParaRPr lang="nl-NL" dirty="0" smtClean="0">
              <a:hlinkClick r:id="rId4"/>
            </a:endParaRPr>
          </a:p>
          <a:p>
            <a:pPr marL="0" indent="0" algn="ctr">
              <a:buNone/>
            </a:pPr>
            <a:r>
              <a:rPr lang="nl-NL" dirty="0">
                <a:hlinkClick r:id="rId5"/>
              </a:rPr>
              <a:t>https://</a:t>
            </a:r>
            <a:r>
              <a:rPr lang="nl-NL" dirty="0" smtClean="0">
                <a:hlinkClick r:id="rId5"/>
              </a:rPr>
              <a:t>youtu.be/GL0ybGkD53E</a:t>
            </a:r>
            <a:r>
              <a:rPr lang="nl-NL" dirty="0" smtClean="0"/>
              <a:t> </a:t>
            </a:r>
            <a:endParaRPr lang="nl-NL" dirty="0"/>
          </a:p>
        </p:txBody>
      </p:sp>
      <p:pic>
        <p:nvPicPr>
          <p:cNvPr id="5" name="Tijdelijke aanduiding voor inhoud 4">
            <a:hlinkClick r:id="rId6" action="ppaction://hlinkfile"/>
          </p:cNvPr>
          <p:cNvPicPr>
            <a:picLocks noGrp="1" noChangeAspect="1"/>
          </p:cNvPicPr>
          <p:nvPr>
            <p:ph sz="half" idx="2"/>
          </p:nvPr>
        </p:nvPicPr>
        <p:blipFill rotWithShape="1">
          <a:blip r:embed="rId7" cstate="print">
            <a:extLst>
              <a:ext uri="{28A0092B-C50C-407E-A947-70E740481C1C}">
                <a14:useLocalDpi xmlns:a14="http://schemas.microsoft.com/office/drawing/2010/main" val="0"/>
              </a:ext>
            </a:extLst>
          </a:blip>
          <a:srcRect b="32184"/>
          <a:stretch/>
        </p:blipFill>
        <p:spPr>
          <a:xfrm>
            <a:off x="2240280" y="1496728"/>
            <a:ext cx="4800600" cy="2434517"/>
          </a:xfrm>
        </p:spPr>
      </p:pic>
    </p:spTree>
    <p:extLst>
      <p:ext uri="{BB962C8B-B14F-4D97-AF65-F5344CB8AC3E}">
        <p14:creationId xmlns:p14="http://schemas.microsoft.com/office/powerpoint/2010/main" val="2156494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smtClean="0"/>
              <a:t>Dopplerbaan</a:t>
            </a:r>
            <a:endParaRPr lang="nl-NL" dirty="0"/>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5018" y="1110023"/>
            <a:ext cx="5141422" cy="3677162"/>
          </a:xfrm>
        </p:spPr>
      </p:pic>
    </p:spTree>
    <p:extLst>
      <p:ext uri="{BB962C8B-B14F-4D97-AF65-F5344CB8AC3E}">
        <p14:creationId xmlns:p14="http://schemas.microsoft.com/office/powerpoint/2010/main" val="284780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083"/>
          <a:stretch/>
        </p:blipFill>
        <p:spPr>
          <a:xfrm>
            <a:off x="1447800" y="1143000"/>
            <a:ext cx="6537960" cy="3807107"/>
          </a:xfrm>
        </p:spPr>
      </p:pic>
      <p:sp>
        <p:nvSpPr>
          <p:cNvPr id="2" name="Titel 1"/>
          <p:cNvSpPr>
            <a:spLocks noGrp="1"/>
          </p:cNvSpPr>
          <p:nvPr>
            <p:ph type="title"/>
          </p:nvPr>
        </p:nvSpPr>
        <p:spPr/>
        <p:txBody>
          <a:bodyPr>
            <a:normAutofit/>
          </a:bodyPr>
          <a:lstStyle/>
          <a:p>
            <a:r>
              <a:rPr lang="nl-NL" dirty="0"/>
              <a:t>Doppler in een </a:t>
            </a:r>
            <a:r>
              <a:rPr lang="nl-NL" dirty="0" err="1"/>
              <a:t>riksjah</a:t>
            </a:r>
            <a:endParaRPr lang="nl-NL" dirty="0"/>
          </a:p>
        </p:txBody>
      </p:sp>
    </p:spTree>
    <p:extLst>
      <p:ext uri="{BB962C8B-B14F-4D97-AF65-F5344CB8AC3E}">
        <p14:creationId xmlns:p14="http://schemas.microsoft.com/office/powerpoint/2010/main" val="139558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400" dirty="0">
                <a:hlinkClick r:id="rId2"/>
              </a:rPr>
              <a:t>https://</a:t>
            </a:r>
            <a:r>
              <a:rPr lang="nl-NL" sz="2400" dirty="0" smtClean="0">
                <a:hlinkClick r:id="rId2"/>
              </a:rPr>
              <a:t>youtu.be/Og0sKCeD_uM</a:t>
            </a:r>
            <a:r>
              <a:rPr lang="nl-NL" sz="2400" dirty="0" smtClean="0"/>
              <a:t> </a:t>
            </a:r>
            <a:endParaRPr lang="nl-NL" sz="2400" dirty="0"/>
          </a:p>
        </p:txBody>
      </p:sp>
      <p:pic>
        <p:nvPicPr>
          <p:cNvPr id="5122" name="Picture 2">
            <a:hlinkClick r:id="rId3" action="ppaction://hlinkfile"/>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81129" y="1370013"/>
            <a:ext cx="4981742" cy="32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612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Dopplereffect: geluidsporen in </a:t>
            </a:r>
            <a:r>
              <a:rPr lang="nl-NL" dirty="0" err="1" smtClean="0"/>
              <a:t>audacity</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59" y="1290320"/>
            <a:ext cx="7761357" cy="2489200"/>
          </a:xfrm>
          <a:prstGeom prst="rect">
            <a:avLst/>
          </a:prstGeom>
        </p:spPr>
      </p:pic>
      <p:sp>
        <p:nvSpPr>
          <p:cNvPr id="5" name="AutoShape 2" descr="Afbeeldingsresultaat voor audacity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9" y="3779520"/>
            <a:ext cx="2455987" cy="97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07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nl-NL" b="0" i="1" dirty="0" smtClean="0">
                          <a:latin typeface="Cambria Math"/>
                        </a:rPr>
                        <m:t>𝑠</m:t>
                      </m:r>
                      <m:r>
                        <a:rPr lang="nl-NL" i="1" dirty="0" smtClean="0">
                          <a:latin typeface="Cambria Math"/>
                        </a:rPr>
                        <m:t>=</m:t>
                      </m:r>
                      <m:r>
                        <a:rPr lang="nl-NL" i="1" dirty="0" smtClean="0">
                          <a:latin typeface="Cambria Math"/>
                        </a:rPr>
                        <m:t>𝑣𝑡</m:t>
                      </m:r>
                    </m:oMath>
                  </m:oMathPara>
                </a14:m>
                <a:endParaRPr lang="nl-NL" dirty="0"/>
              </a:p>
            </p:txBody>
          </p:sp>
        </mc:Choice>
        <mc:Fallback xmlns="">
          <p:sp>
            <p:nvSpPr>
              <p:cNvPr id="2" name="Titel 1"/>
              <p:cNvSpPr>
                <a:spLocks noGrp="1" noRot="1" noChangeAspect="1" noMove="1" noResize="1" noEditPoints="1" noAdjustHandles="1" noChangeArrowheads="1" noChangeShapeType="1" noTextEdit="1"/>
              </p:cNvSpPr>
              <p:nvPr>
                <p:ph type="title"/>
              </p:nvPr>
            </p:nvSpPr>
            <p:spPr>
              <a:blipFill rotWithShape="1">
                <a:blip r:embed="rId3"/>
                <a:stretch>
                  <a:fillRect/>
                </a:stretch>
              </a:blipFill>
            </p:spPr>
            <p:txBody>
              <a:bodyPr/>
              <a:lstStyle/>
              <a:p>
                <a:r>
                  <a:rPr lang="nl-NL">
                    <a:noFill/>
                  </a:rPr>
                  <a:t> </a:t>
                </a:r>
              </a:p>
            </p:txBody>
          </p:sp>
        </mc:Fallback>
      </mc:AlternateContent>
      <p:sp>
        <p:nvSpPr>
          <p:cNvPr id="3" name="Tijdelijke aanduiding voor inhoud 2"/>
          <p:cNvSpPr>
            <a:spLocks noGrp="1"/>
          </p:cNvSpPr>
          <p:nvPr>
            <p:ph idx="1"/>
          </p:nvPr>
        </p:nvSpPr>
        <p:spPr/>
        <p:txBody>
          <a:bodyPr/>
          <a:lstStyle/>
          <a:p>
            <a:r>
              <a:rPr lang="nl-NL" dirty="0" err="1" smtClean="0"/>
              <a:t>Minnaert</a:t>
            </a:r>
            <a:r>
              <a:rPr lang="nl-NL" dirty="0" smtClean="0"/>
              <a:t> (</a:t>
            </a:r>
            <a:r>
              <a:rPr lang="nl-NL" dirty="0" smtClean="0">
                <a:hlinkClick r:id="rId4" action="ppaction://hlinkfile"/>
              </a:rPr>
              <a:t>Video buiten</a:t>
            </a:r>
            <a:r>
              <a:rPr lang="nl-NL" dirty="0" smtClean="0"/>
              <a:t>)</a:t>
            </a:r>
          </a:p>
        </p:txBody>
      </p:sp>
      <p:pic>
        <p:nvPicPr>
          <p:cNvPr id="4" name="Afbeelding 3">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7613" y="1132116"/>
            <a:ext cx="4288624" cy="2674256"/>
          </a:xfrm>
          <a:prstGeom prst="rect">
            <a:avLst/>
          </a:prstGeom>
        </p:spPr>
      </p:pic>
      <p:sp>
        <p:nvSpPr>
          <p:cNvPr id="5" name="Tekstvak 4"/>
          <p:cNvSpPr txBox="1"/>
          <p:nvPr/>
        </p:nvSpPr>
        <p:spPr>
          <a:xfrm>
            <a:off x="5291191" y="3082470"/>
            <a:ext cx="776175" cy="369332"/>
          </a:xfrm>
          <a:prstGeom prst="rect">
            <a:avLst/>
          </a:prstGeom>
          <a:noFill/>
        </p:spPr>
        <p:txBody>
          <a:bodyPr wrap="none" rtlCol="0">
            <a:spAutoFit/>
          </a:bodyPr>
          <a:lstStyle/>
          <a:p>
            <a:r>
              <a:rPr lang="nl-NL" sz="1800" b="1" dirty="0" smtClean="0">
                <a:solidFill>
                  <a:schemeClr val="bg1"/>
                </a:solidFill>
              </a:rPr>
              <a:t>100 m</a:t>
            </a:r>
            <a:endParaRPr lang="nl-NL" sz="1800" b="1" dirty="0">
              <a:solidFill>
                <a:schemeClr val="bg1"/>
              </a:solidFill>
            </a:endParaRPr>
          </a:p>
        </p:txBody>
      </p:sp>
      <p:sp>
        <p:nvSpPr>
          <p:cNvPr id="6" name="Tekstvak 5"/>
          <p:cNvSpPr txBox="1"/>
          <p:nvPr/>
        </p:nvSpPr>
        <p:spPr>
          <a:xfrm>
            <a:off x="5938465" y="2496844"/>
            <a:ext cx="641522" cy="307777"/>
          </a:xfrm>
          <a:prstGeom prst="rect">
            <a:avLst/>
          </a:prstGeom>
          <a:noFill/>
        </p:spPr>
        <p:txBody>
          <a:bodyPr wrap="none" rtlCol="0">
            <a:spAutoFit/>
          </a:bodyPr>
          <a:lstStyle/>
          <a:p>
            <a:r>
              <a:rPr lang="nl-NL" b="1" dirty="0" smtClean="0">
                <a:solidFill>
                  <a:schemeClr val="bg1"/>
                </a:solidFill>
              </a:rPr>
              <a:t>200 m</a:t>
            </a:r>
            <a:endParaRPr lang="nl-NL" b="1" dirty="0">
              <a:solidFill>
                <a:schemeClr val="bg1"/>
              </a:solidFill>
            </a:endParaRPr>
          </a:p>
        </p:txBody>
      </p:sp>
    </p:spTree>
    <p:extLst>
      <p:ext uri="{BB962C8B-B14F-4D97-AF65-F5344CB8AC3E}">
        <p14:creationId xmlns:p14="http://schemas.microsoft.com/office/powerpoint/2010/main" val="546696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7640" y="1537458"/>
            <a:ext cx="8717280" cy="2795781"/>
          </a:xfrm>
          <a:prstGeom prst="rect">
            <a:avLst/>
          </a:prstGeom>
        </p:spPr>
      </p:pic>
      <p:sp>
        <p:nvSpPr>
          <p:cNvPr id="2" name="Titel 1"/>
          <p:cNvSpPr>
            <a:spLocks noGrp="1"/>
          </p:cNvSpPr>
          <p:nvPr>
            <p:ph type="title"/>
          </p:nvPr>
        </p:nvSpPr>
        <p:spPr/>
        <p:txBody>
          <a:bodyPr/>
          <a:lstStyle/>
          <a:p>
            <a:r>
              <a:rPr lang="nl-NL" dirty="0" smtClean="0"/>
              <a:t>Dopplereffect</a:t>
            </a:r>
            <a:endParaRPr lang="nl-NL" dirty="0"/>
          </a:p>
        </p:txBody>
      </p:sp>
      <p:sp>
        <p:nvSpPr>
          <p:cNvPr id="3" name="Tijdelijke aanduiding voor inhoud 2"/>
          <p:cNvSpPr>
            <a:spLocks noGrp="1"/>
          </p:cNvSpPr>
          <p:nvPr>
            <p:ph idx="1"/>
          </p:nvPr>
        </p:nvSpPr>
        <p:spPr/>
        <p:txBody>
          <a:bodyPr/>
          <a:lstStyle/>
          <a:p>
            <a:pPr marL="0" indent="0">
              <a:buNone/>
            </a:pPr>
            <a:r>
              <a:rPr lang="nl-NL" b="1" dirty="0" smtClean="0"/>
              <a:t>Bovenste balk: stilstaande camera</a:t>
            </a:r>
          </a:p>
          <a:p>
            <a:pPr marL="0" indent="0">
              <a:buNone/>
            </a:pPr>
            <a:endParaRPr lang="nl-NL" b="1" dirty="0"/>
          </a:p>
          <a:p>
            <a:pPr marL="0" indent="0">
              <a:buNone/>
            </a:pPr>
            <a:r>
              <a:rPr lang="nl-NL" b="1" dirty="0" smtClean="0"/>
              <a:t>Onderste balk: meereizende camera</a:t>
            </a:r>
          </a:p>
          <a:p>
            <a:pPr marL="0" indent="0">
              <a:buNone/>
            </a:pPr>
            <a:endParaRPr lang="nl-NL" b="1" dirty="0"/>
          </a:p>
          <a:p>
            <a:pPr marL="0" indent="0">
              <a:buNone/>
            </a:pPr>
            <a:r>
              <a:rPr lang="nl-NL" b="1" dirty="0" smtClean="0"/>
              <a:t>Pieken bij stilstaande camera liggen dichter bij elkaar</a:t>
            </a:r>
          </a:p>
          <a:p>
            <a:pPr marL="0" indent="0">
              <a:buNone/>
            </a:pPr>
            <a:endParaRPr lang="nl-NL" b="1" dirty="0"/>
          </a:p>
          <a:p>
            <a:pPr marL="0" indent="0">
              <a:buNone/>
            </a:pPr>
            <a:r>
              <a:rPr lang="nl-NL" b="1" dirty="0" smtClean="0"/>
              <a:t>Geluidssignalen synchroon rond de 8 s en de 40 s</a:t>
            </a:r>
            <a:endParaRPr lang="nl-NL" b="1" dirty="0"/>
          </a:p>
        </p:txBody>
      </p:sp>
    </p:spTree>
    <p:extLst>
      <p:ext uri="{BB962C8B-B14F-4D97-AF65-F5344CB8AC3E}">
        <p14:creationId xmlns:p14="http://schemas.microsoft.com/office/powerpoint/2010/main" val="3472904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Dopplereffect: geluidsporen in </a:t>
            </a:r>
            <a:r>
              <a:rPr lang="nl-NL" dirty="0" err="1" smtClean="0"/>
              <a:t>audacity</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smtClean="0"/>
          </a:p>
          <a:p>
            <a:pPr marL="0" indent="0">
              <a:buNone/>
            </a:pPr>
            <a:r>
              <a:rPr lang="nl-NL" dirty="0" smtClean="0"/>
              <a:t>Rond de 19 s in tegenfase, rond de 42 s in fase (gele lijnen)</a:t>
            </a:r>
          </a:p>
          <a:p>
            <a:pPr marL="0" indent="0">
              <a:buNone/>
            </a:pPr>
            <a:endParaRPr lang="nl-NL" dirty="0"/>
          </a:p>
          <a:p>
            <a:pPr marL="0" indent="0">
              <a:buNone/>
            </a:pPr>
            <a:r>
              <a:rPr lang="nl-NL" dirty="0" smtClean="0"/>
              <a:t>Inzoomen op </a:t>
            </a:r>
            <a:r>
              <a:rPr lang="nl-NL" dirty="0" err="1" smtClean="0"/>
              <a:t>rood-omrande</a:t>
            </a:r>
            <a:r>
              <a:rPr lang="nl-NL" dirty="0" smtClean="0"/>
              <a:t> delen op volgende dia</a:t>
            </a:r>
          </a:p>
          <a:p>
            <a:pPr marL="0" indent="0">
              <a:buNone/>
            </a:pPr>
            <a:endParaRPr lang="nl-NL" dirty="0"/>
          </a:p>
          <a:p>
            <a:pPr marL="0" indent="0">
              <a:buNone/>
            </a:pPr>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24455"/>
            <a:ext cx="5933440" cy="190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818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Dopplereffect: twee geluidssporen</a:t>
            </a:r>
            <a:endParaRPr lang="nl-NL"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93934" y="2035278"/>
            <a:ext cx="3219006" cy="236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5392"/>
          <a:stretch/>
        </p:blipFill>
        <p:spPr bwMode="auto">
          <a:xfrm>
            <a:off x="5348748" y="2064670"/>
            <a:ext cx="3253476" cy="237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11278" y="2753031"/>
            <a:ext cx="1297858" cy="353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stilstaand</a:t>
            </a:r>
            <a:endParaRPr lang="nl-NL" dirty="0"/>
          </a:p>
        </p:txBody>
      </p:sp>
      <p:sp>
        <p:nvSpPr>
          <p:cNvPr id="7" name="Right Arrow 6"/>
          <p:cNvSpPr/>
          <p:nvPr/>
        </p:nvSpPr>
        <p:spPr>
          <a:xfrm>
            <a:off x="471950" y="3672347"/>
            <a:ext cx="1297858" cy="353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meereizend</a:t>
            </a:r>
            <a:endParaRPr lang="nl-NL" dirty="0"/>
          </a:p>
        </p:txBody>
      </p:sp>
    </p:spTree>
    <p:extLst>
      <p:ext uri="{BB962C8B-B14F-4D97-AF65-F5344CB8AC3E}">
        <p14:creationId xmlns:p14="http://schemas.microsoft.com/office/powerpoint/2010/main" val="3492147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Dopplereffect: signalen opgeteld naar twee identieke sporen</a:t>
            </a:r>
            <a:endParaRPr lang="nl-NL"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925421"/>
            <a:ext cx="7886700" cy="215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783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930" y="1041501"/>
            <a:ext cx="7886700" cy="215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nl-NL" dirty="0" smtClean="0"/>
              <a:t>Dopplereffect: signalen opgeteld</a:t>
            </a:r>
            <a:br>
              <a:rPr lang="nl-NL" dirty="0" smtClean="0"/>
            </a:br>
            <a:endParaRPr lang="nl-NL" dirty="0"/>
          </a:p>
        </p:txBody>
      </p:sp>
      <p:sp>
        <p:nvSpPr>
          <p:cNvPr id="3" name="Tekstvak 2"/>
          <p:cNvSpPr txBox="1"/>
          <p:nvPr/>
        </p:nvSpPr>
        <p:spPr>
          <a:xfrm>
            <a:off x="792480" y="3510497"/>
            <a:ext cx="7863840" cy="1061829"/>
          </a:xfrm>
          <a:prstGeom prst="rect">
            <a:avLst/>
          </a:prstGeom>
          <a:noFill/>
        </p:spPr>
        <p:txBody>
          <a:bodyPr wrap="square" rtlCol="0">
            <a:spAutoFit/>
          </a:bodyPr>
          <a:lstStyle/>
          <a:p>
            <a:r>
              <a:rPr lang="nl-NL" sz="2100" b="1" dirty="0"/>
              <a:t>Samenvallende pieken rond de  </a:t>
            </a:r>
            <a:r>
              <a:rPr lang="nl-NL" sz="2100" b="1" dirty="0" smtClean="0"/>
              <a:t>8 </a:t>
            </a:r>
            <a:r>
              <a:rPr lang="nl-NL" sz="2100" b="1" dirty="0"/>
              <a:t>s en de </a:t>
            </a:r>
            <a:r>
              <a:rPr lang="nl-NL" sz="2100" b="1" dirty="0" smtClean="0"/>
              <a:t>40 </a:t>
            </a:r>
            <a:r>
              <a:rPr lang="nl-NL" sz="2100" b="1" dirty="0"/>
              <a:t>s </a:t>
            </a:r>
          </a:p>
          <a:p>
            <a:endParaRPr lang="nl-NL" sz="2100" b="1" dirty="0"/>
          </a:p>
          <a:p>
            <a:r>
              <a:rPr lang="nl-NL" sz="2100" b="1" dirty="0"/>
              <a:t>Dubbele pieken rond de </a:t>
            </a:r>
            <a:r>
              <a:rPr lang="nl-NL" sz="2100" b="1" dirty="0" smtClean="0"/>
              <a:t>20 – 25  </a:t>
            </a:r>
            <a:r>
              <a:rPr lang="nl-NL" sz="2100" b="1" dirty="0"/>
              <a:t>s</a:t>
            </a:r>
          </a:p>
        </p:txBody>
      </p:sp>
    </p:spTree>
    <p:extLst>
      <p:ext uri="{BB962C8B-B14F-4D97-AF65-F5344CB8AC3E}">
        <p14:creationId xmlns:p14="http://schemas.microsoft.com/office/powerpoint/2010/main" val="3536475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Opgeteld in </a:t>
            </a:r>
            <a:r>
              <a:rPr lang="nl-NL" dirty="0"/>
              <a:t>tegenfase en in fase</a:t>
            </a: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7" y="1743869"/>
            <a:ext cx="37814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7245" y="1743869"/>
            <a:ext cx="3829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60387" y="4117105"/>
            <a:ext cx="13176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15445" y="4117105"/>
            <a:ext cx="13176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452639" y="4117104"/>
            <a:ext cx="13176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793" y="3662284"/>
            <a:ext cx="40798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6200000">
            <a:off x="5132439" y="4149213"/>
            <a:ext cx="1199535" cy="373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beide</a:t>
            </a:r>
            <a:endParaRPr lang="nl-NL" dirty="0"/>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3548" y="3760709"/>
            <a:ext cx="41433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94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Opgeteld, net niet in fase</a:t>
            </a:r>
            <a:endParaRPr lang="nl-NL"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185915"/>
            <a:ext cx="7886700" cy="16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473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Dopplereffect</a:t>
            </a:r>
          </a:p>
        </p:txBody>
      </p:sp>
      <p:sp>
        <p:nvSpPr>
          <p:cNvPr id="3" name="Content Placeholder 2"/>
          <p:cNvSpPr>
            <a:spLocks noGrp="1"/>
          </p:cNvSpPr>
          <p:nvPr>
            <p:ph idx="1"/>
          </p:nvPr>
        </p:nvSpPr>
        <p:spPr/>
        <p:txBody>
          <a:bodyPr>
            <a:normAutofit lnSpcReduction="10000"/>
          </a:bodyPr>
          <a:lstStyle/>
          <a:p>
            <a:r>
              <a:rPr lang="nl-NL" dirty="0" smtClean="0"/>
              <a:t>Bron: 72 tikken in 35,5 s 			f </a:t>
            </a:r>
            <a:r>
              <a:rPr lang="nl-NL" baseline="-25000" dirty="0"/>
              <a:t>bron</a:t>
            </a:r>
            <a:r>
              <a:rPr lang="nl-NL" dirty="0"/>
              <a:t> = 2,0105 Hz</a:t>
            </a:r>
            <a:endParaRPr lang="nl-NL" dirty="0" smtClean="0"/>
          </a:p>
          <a:p>
            <a:r>
              <a:rPr lang="nl-NL" dirty="0" smtClean="0"/>
              <a:t>Waarnemer: 76 tikken in 37,8 s	</a:t>
            </a:r>
            <a:r>
              <a:rPr lang="nl-NL" dirty="0"/>
              <a:t> </a:t>
            </a:r>
            <a:r>
              <a:rPr lang="nl-NL" dirty="0" smtClean="0"/>
              <a:t>	f </a:t>
            </a:r>
            <a:r>
              <a:rPr lang="nl-NL" baseline="-25000" dirty="0"/>
              <a:t>waarnemer</a:t>
            </a:r>
            <a:r>
              <a:rPr lang="nl-NL" dirty="0"/>
              <a:t> = 2,0280 Hz </a:t>
            </a:r>
            <a:r>
              <a:rPr lang="nl-NL" dirty="0" smtClean="0"/>
              <a:t>	</a:t>
            </a:r>
          </a:p>
          <a:p>
            <a:pPr marL="0" indent="0">
              <a:buNone/>
            </a:pPr>
            <a:endParaRPr lang="nl-NL" dirty="0" smtClean="0"/>
          </a:p>
          <a:p>
            <a:r>
              <a:rPr lang="nl-NL" dirty="0" smtClean="0"/>
              <a:t>Doppler: </a:t>
            </a:r>
          </a:p>
          <a:p>
            <a:pPr marL="0" indent="0">
              <a:buNone/>
            </a:pPr>
            <a:endParaRPr lang="nl-NL" dirty="0"/>
          </a:p>
          <a:p>
            <a:endParaRPr lang="nl-NL" dirty="0" smtClean="0"/>
          </a:p>
          <a:p>
            <a:pPr marL="0" indent="0">
              <a:buNone/>
            </a:pPr>
            <a:r>
              <a:rPr lang="nl-NL" dirty="0"/>
              <a:t>	</a:t>
            </a:r>
            <a:r>
              <a:rPr lang="nl-NL" dirty="0" smtClean="0"/>
              <a:t>	v </a:t>
            </a:r>
            <a:r>
              <a:rPr lang="nl-NL" baseline="-25000" dirty="0"/>
              <a:t>bron</a:t>
            </a:r>
            <a:r>
              <a:rPr lang="nl-NL" dirty="0" smtClean="0"/>
              <a:t>  = v ( 1 – f </a:t>
            </a:r>
            <a:r>
              <a:rPr lang="nl-NL" baseline="-25000" dirty="0"/>
              <a:t>bron </a:t>
            </a:r>
            <a:r>
              <a:rPr lang="nl-NL" dirty="0" smtClean="0"/>
              <a:t>/ f </a:t>
            </a:r>
            <a:r>
              <a:rPr lang="nl-NL" baseline="-25000" dirty="0"/>
              <a:t>waarnemer</a:t>
            </a:r>
            <a:r>
              <a:rPr lang="nl-NL" dirty="0" smtClean="0"/>
              <a:t>)</a:t>
            </a:r>
          </a:p>
          <a:p>
            <a:pPr marL="0" indent="0">
              <a:buNone/>
            </a:pPr>
            <a:endParaRPr lang="nl-NL" dirty="0"/>
          </a:p>
          <a:p>
            <a:pPr marL="0" indent="0">
              <a:buNone/>
            </a:pPr>
            <a:r>
              <a:rPr lang="nl-NL" dirty="0" smtClean="0"/>
              <a:t>		v </a:t>
            </a:r>
            <a:r>
              <a:rPr lang="nl-NL" baseline="-25000" dirty="0"/>
              <a:t>bron</a:t>
            </a:r>
            <a:r>
              <a:rPr lang="nl-NL" dirty="0"/>
              <a:t>  </a:t>
            </a:r>
            <a:r>
              <a:rPr lang="nl-NL" dirty="0" smtClean="0"/>
              <a:t>= 2,93 m/s  ( ofwel 10,6 km/uur) </a:t>
            </a:r>
            <a:endParaRPr lang="nl-NL" dirty="0"/>
          </a:p>
        </p:txBody>
      </p:sp>
    </p:spTree>
    <p:extLst>
      <p:ext uri="{BB962C8B-B14F-4D97-AF65-F5344CB8AC3E}">
        <p14:creationId xmlns:p14="http://schemas.microsoft.com/office/powerpoint/2010/main" val="343744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Minnaert</a:t>
            </a:r>
            <a:r>
              <a:rPr lang="nl-NL" dirty="0" smtClean="0"/>
              <a:t> nieuwere stijl</a:t>
            </a:r>
            <a:endParaRPr lang="nl-NL" dirty="0"/>
          </a:p>
        </p:txBody>
      </p:sp>
      <p:pic>
        <p:nvPicPr>
          <p:cNvPr id="4" name="Tijdelijke aanduiding voor inhoud 3">
            <a:hlinkClick r:id="rId3" action="ppaction://hlinkfile"/>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18096" y="1441932"/>
            <a:ext cx="4325696" cy="3262312"/>
          </a:xfrm>
        </p:spPr>
      </p:pic>
      <p:sp>
        <p:nvSpPr>
          <p:cNvPr id="5" name="Rechthoek 4"/>
          <p:cNvSpPr/>
          <p:nvPr/>
        </p:nvSpPr>
        <p:spPr>
          <a:xfrm>
            <a:off x="690897" y="1547952"/>
            <a:ext cx="3077189" cy="383182"/>
          </a:xfrm>
          <a:prstGeom prst="rect">
            <a:avLst/>
          </a:prstGeom>
        </p:spPr>
        <p:txBody>
          <a:bodyPr wrap="none">
            <a:spAutoFit/>
          </a:bodyPr>
          <a:lstStyle/>
          <a:p>
            <a:pPr marL="171450" lvl="0" indent="-171450">
              <a:lnSpc>
                <a:spcPct val="90000"/>
              </a:lnSpc>
              <a:spcBef>
                <a:spcPts val="750"/>
              </a:spcBef>
              <a:buFont typeface="Arial" panose="020B0604020202020204" pitchFamily="34" charset="0"/>
              <a:buChar char="•"/>
            </a:pPr>
            <a:r>
              <a:rPr lang="nl-NL" sz="2100" dirty="0" err="1">
                <a:solidFill>
                  <a:prstClr val="black"/>
                </a:solidFill>
              </a:rPr>
              <a:t>Minnaert</a:t>
            </a:r>
            <a:r>
              <a:rPr lang="nl-NL" sz="2100" dirty="0">
                <a:solidFill>
                  <a:prstClr val="black"/>
                </a:solidFill>
              </a:rPr>
              <a:t> </a:t>
            </a:r>
            <a:r>
              <a:rPr lang="nl-NL" sz="2100" dirty="0">
                <a:solidFill>
                  <a:prstClr val="black"/>
                </a:solidFill>
                <a:hlinkClick r:id="rId3" action="ppaction://hlinkfile"/>
              </a:rPr>
              <a:t>nieuwe(re) stijl</a:t>
            </a:r>
            <a:endParaRPr lang="nl-NL" sz="2100" dirty="0">
              <a:solidFill>
                <a:prstClr val="black"/>
              </a:solidFill>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326" y="2694038"/>
            <a:ext cx="4189190" cy="2094595"/>
          </a:xfrm>
          <a:prstGeom prst="rect">
            <a:avLst/>
          </a:prstGeom>
        </p:spPr>
      </p:pic>
      <p:sp>
        <p:nvSpPr>
          <p:cNvPr id="6" name="Tekstvak 5"/>
          <p:cNvSpPr txBox="1"/>
          <p:nvPr/>
        </p:nvSpPr>
        <p:spPr>
          <a:xfrm>
            <a:off x="2825395" y="4572002"/>
            <a:ext cx="473206" cy="261610"/>
          </a:xfrm>
          <a:prstGeom prst="rect">
            <a:avLst/>
          </a:prstGeom>
          <a:solidFill>
            <a:srgbClr val="FFFFFF"/>
          </a:solidFill>
        </p:spPr>
        <p:txBody>
          <a:bodyPr wrap="none" rtlCol="0">
            <a:spAutoFit/>
          </a:bodyPr>
          <a:lstStyle/>
          <a:p>
            <a:r>
              <a:rPr lang="nl-NL" sz="1050" b="1" dirty="0" smtClean="0"/>
              <a:t>30 m</a:t>
            </a:r>
            <a:endParaRPr lang="nl-NL" sz="1050" b="1" dirty="0"/>
          </a:p>
        </p:txBody>
      </p:sp>
    </p:spTree>
    <p:extLst>
      <p:ext uri="{BB962C8B-B14F-4D97-AF65-F5344CB8AC3E}">
        <p14:creationId xmlns:p14="http://schemas.microsoft.com/office/powerpoint/2010/main" val="208824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00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986116" y="4041058"/>
                <a:ext cx="2812026" cy="580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1600" b="0" i="1" smtClean="0">
                          <a:latin typeface="Cambria Math"/>
                        </a:rPr>
                        <m:t>𝑣</m:t>
                      </m:r>
                      <m:r>
                        <a:rPr lang="nl-NL" sz="1600" b="0" i="1" smtClean="0">
                          <a:latin typeface="Cambria Math"/>
                        </a:rPr>
                        <m:t>=</m:t>
                      </m:r>
                      <m:f>
                        <m:fPr>
                          <m:ctrlPr>
                            <a:rPr lang="nl-NL" sz="1600" b="0" i="1" smtClean="0">
                              <a:latin typeface="Cambria Math"/>
                            </a:rPr>
                          </m:ctrlPr>
                        </m:fPr>
                        <m:num>
                          <m:r>
                            <a:rPr lang="nl-NL" sz="1600" b="0" i="1" smtClean="0">
                              <a:latin typeface="Cambria Math"/>
                            </a:rPr>
                            <m:t>𝑠</m:t>
                          </m:r>
                        </m:num>
                        <m:den>
                          <m:r>
                            <a:rPr lang="nl-NL" sz="1600" b="0" i="1" smtClean="0">
                              <a:latin typeface="Cambria Math"/>
                            </a:rPr>
                            <m:t>𝑡</m:t>
                          </m:r>
                        </m:den>
                      </m:f>
                      <m:r>
                        <a:rPr lang="nl-NL" sz="1600" b="0" i="1" smtClean="0">
                          <a:latin typeface="Cambria Math"/>
                        </a:rPr>
                        <m:t>=</m:t>
                      </m:r>
                      <m:f>
                        <m:fPr>
                          <m:ctrlPr>
                            <a:rPr lang="nl-NL" sz="1600" b="0" i="1" smtClean="0">
                              <a:latin typeface="Cambria Math"/>
                            </a:rPr>
                          </m:ctrlPr>
                        </m:fPr>
                        <m:num>
                          <m:r>
                            <a:rPr lang="nl-NL" sz="1600" b="0" i="1" smtClean="0">
                              <a:latin typeface="Cambria Math"/>
                            </a:rPr>
                            <m:t>30 </m:t>
                          </m:r>
                          <m:r>
                            <m:rPr>
                              <m:sty m:val="p"/>
                            </m:rPr>
                            <a:rPr lang="nl-NL" sz="1600" b="0" i="0" smtClean="0">
                              <a:latin typeface="Cambria Math"/>
                            </a:rPr>
                            <m:t>m</m:t>
                          </m:r>
                        </m:num>
                        <m:den>
                          <m:r>
                            <a:rPr lang="nl-NL" sz="1600" b="0" i="1" smtClean="0">
                              <a:latin typeface="Cambria Math"/>
                            </a:rPr>
                            <m:t>0,0865 </m:t>
                          </m:r>
                          <m:r>
                            <m:rPr>
                              <m:sty m:val="p"/>
                            </m:rPr>
                            <a:rPr lang="nl-NL" sz="1600" b="0" i="0" smtClean="0">
                              <a:latin typeface="Cambria Math"/>
                            </a:rPr>
                            <m:t>s</m:t>
                          </m:r>
                        </m:den>
                      </m:f>
                      <m:r>
                        <a:rPr lang="nl-NL" sz="1600" b="0" i="1" smtClean="0">
                          <a:latin typeface="Cambria Math"/>
                        </a:rPr>
                        <m:t>=347 </m:t>
                      </m:r>
                      <m:f>
                        <m:fPr>
                          <m:type m:val="skw"/>
                          <m:ctrlPr>
                            <a:rPr lang="nl-NL" sz="1600" b="0" i="1" smtClean="0">
                              <a:latin typeface="Cambria Math"/>
                            </a:rPr>
                          </m:ctrlPr>
                        </m:fPr>
                        <m:num>
                          <m:r>
                            <m:rPr>
                              <m:sty m:val="p"/>
                            </m:rPr>
                            <a:rPr lang="nl-NL" sz="1600" b="0" i="0" smtClean="0">
                              <a:latin typeface="Cambria Math"/>
                            </a:rPr>
                            <m:t>m</m:t>
                          </m:r>
                        </m:num>
                        <m:den>
                          <m:r>
                            <a:rPr lang="nl-NL" sz="1600" b="0" i="1" smtClean="0">
                              <a:latin typeface="Cambria Math"/>
                            </a:rPr>
                            <m:t>𝑠</m:t>
                          </m:r>
                        </m:den>
                      </m:f>
                    </m:oMath>
                  </m:oMathPara>
                </a14:m>
                <a:endParaRPr lang="nl-NL" sz="1600" i="1" dirty="0"/>
              </a:p>
            </p:txBody>
          </p:sp>
        </mc:Choice>
        <mc:Fallback xmlns="">
          <p:sp>
            <p:nvSpPr>
              <p:cNvPr id="4" name="TextBox 3"/>
              <p:cNvSpPr txBox="1">
                <a:spLocks noRot="1" noChangeAspect="1" noMove="1" noResize="1" noEditPoints="1" noAdjustHandles="1" noChangeArrowheads="1" noChangeShapeType="1" noTextEdit="1"/>
              </p:cNvSpPr>
              <p:nvPr/>
            </p:nvSpPr>
            <p:spPr>
              <a:xfrm>
                <a:off x="1986116" y="4041058"/>
                <a:ext cx="2812026" cy="580993"/>
              </a:xfrm>
              <a:prstGeom prst="rect">
                <a:avLst/>
              </a:prstGeom>
              <a:blipFill rotWithShape="1">
                <a:blip r:embed="rId4"/>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2284968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Geluidssnelheid met weerkaatsing (echo)</a:t>
            </a:r>
            <a:endParaRPr lang="nl-NL" dirty="0"/>
          </a:p>
        </p:txBody>
      </p:sp>
      <p:sp>
        <p:nvSpPr>
          <p:cNvPr id="3" name="Tijdelijke aanduiding voor inhoud 2"/>
          <p:cNvSpPr>
            <a:spLocks noGrp="1"/>
          </p:cNvSpPr>
          <p:nvPr>
            <p:ph idx="1"/>
          </p:nvPr>
        </p:nvSpPr>
        <p:spPr/>
        <p:txBody>
          <a:bodyPr/>
          <a:lstStyle/>
          <a:p>
            <a:r>
              <a:rPr lang="nl-NL" dirty="0" err="1"/>
              <a:t>Minnaert</a:t>
            </a:r>
            <a:r>
              <a:rPr lang="nl-NL" dirty="0"/>
              <a:t> via echo (</a:t>
            </a:r>
            <a:r>
              <a:rPr lang="nl-NL" dirty="0" err="1">
                <a:hlinkClick r:id="rId3"/>
              </a:rPr>
              <a:t>Alkwin</a:t>
            </a:r>
            <a:r>
              <a:rPr lang="nl-NL" dirty="0">
                <a:hlinkClick r:id="rId3"/>
              </a:rPr>
              <a:t> College Uithoorn</a:t>
            </a:r>
            <a:r>
              <a:rPr lang="nl-NL" dirty="0"/>
              <a:t>)</a:t>
            </a:r>
          </a:p>
        </p:txBody>
      </p:sp>
    </p:spTree>
    <p:extLst>
      <p:ext uri="{BB962C8B-B14F-4D97-AF65-F5344CB8AC3E}">
        <p14:creationId xmlns:p14="http://schemas.microsoft.com/office/powerpoint/2010/main" val="260488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Geluidssnelheid met weerkaatsing</a:t>
            </a:r>
            <a:endParaRPr lang="nl-NL" dirty="0"/>
          </a:p>
        </p:txBody>
      </p:sp>
      <p:sp>
        <p:nvSpPr>
          <p:cNvPr id="4" name="Tijdelijke aanduiding voor inhoud 3"/>
          <p:cNvSpPr>
            <a:spLocks noGrp="1"/>
          </p:cNvSpPr>
          <p:nvPr>
            <p:ph idx="1"/>
          </p:nvPr>
        </p:nvSpPr>
        <p:spPr/>
        <p:txBody>
          <a:bodyPr/>
          <a:lstStyle/>
          <a:p>
            <a:endParaRPr lang="nl-NL"/>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540" t="-1529" r="-1540" b="-1529"/>
          <a:stretch>
            <a:fillRect/>
          </a:stretch>
        </p:blipFill>
        <p:spPr bwMode="auto">
          <a:xfrm>
            <a:off x="2077872" y="972403"/>
            <a:ext cx="5946135" cy="400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283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4099" name="Picture 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567" y="1006578"/>
            <a:ext cx="7354529" cy="413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385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2101</Words>
  <Application>Microsoft Office PowerPoint</Application>
  <PresentationFormat>Diavoorstelling (16:9)</PresentationFormat>
  <Paragraphs>243</Paragraphs>
  <Slides>37</Slides>
  <Notes>21</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Kantoorthema</vt:lpstr>
      <vt:lpstr>Geluid  van Minnaert en meer</vt:lpstr>
      <vt:lpstr>Geluidssnelheid met Minnaert</vt:lpstr>
      <vt:lpstr>s=vt</vt:lpstr>
      <vt:lpstr>Minnaert nieuwere stijl</vt:lpstr>
      <vt:lpstr>PowerPoint-presentatie</vt:lpstr>
      <vt:lpstr>PowerPoint-presentatie</vt:lpstr>
      <vt:lpstr>Geluidssnelheid met weerkaatsing (echo)</vt:lpstr>
      <vt:lpstr>Geluidssnelheid met weerkaatsing</vt:lpstr>
      <vt:lpstr>PowerPoint-presentatie</vt:lpstr>
      <vt:lpstr>PowerPoint-presentatie</vt:lpstr>
      <vt:lpstr>Geluidweerkaatsing voorbeeld</vt:lpstr>
      <vt:lpstr>Bepalen geluidssnelheid met staande golven</vt:lpstr>
      <vt:lpstr>PowerPoint-presentatie</vt:lpstr>
      <vt:lpstr>Proef met buis en stemvork</vt:lpstr>
      <vt:lpstr>v met interferentie</vt:lpstr>
      <vt:lpstr>Proef van Quincke</vt:lpstr>
      <vt:lpstr>Quincke</vt:lpstr>
      <vt:lpstr>Twee speakers…</vt:lpstr>
      <vt:lpstr>Proef met faseverloop</vt:lpstr>
      <vt:lpstr>Proef met faseverloop</vt:lpstr>
      <vt:lpstr>Proef met faseverloop</vt:lpstr>
      <vt:lpstr>Proef met faseverloop: verschuiven</vt:lpstr>
      <vt:lpstr>Proef met faseverloop: verschuiven</vt:lpstr>
      <vt:lpstr>Proef met faseverloop: lissajoux</vt:lpstr>
      <vt:lpstr>Dopplerbaan</vt:lpstr>
      <vt:lpstr>Dopplerbaan</vt:lpstr>
      <vt:lpstr>Doppler in een riksjah</vt:lpstr>
      <vt:lpstr>https://youtu.be/Og0sKCeD_uM </vt:lpstr>
      <vt:lpstr>Dopplereffect: geluidsporen in audacity</vt:lpstr>
      <vt:lpstr>Dopplereffect</vt:lpstr>
      <vt:lpstr>Dopplereffect: geluidsporen in audacity</vt:lpstr>
      <vt:lpstr>Dopplereffect: twee geluidssporen</vt:lpstr>
      <vt:lpstr>Dopplereffect: signalen opgeteld naar twee identieke sporen</vt:lpstr>
      <vt:lpstr>Dopplereffect: signalen opgeteld </vt:lpstr>
      <vt:lpstr>Opgeteld in tegenfase en in fase</vt:lpstr>
      <vt:lpstr>Opgeteld, net niet in fase</vt:lpstr>
      <vt:lpstr>Dopplereffect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Geluid  van Minnaert en meer</dc:title>
  <dc:creator>ad mooldijk</dc:creator>
  <cp:lastModifiedBy>Ad Mooldijk</cp:lastModifiedBy>
  <cp:revision>67</cp:revision>
  <dcterms:created xsi:type="dcterms:W3CDTF">2015-11-19T16:42:44Z</dcterms:created>
  <dcterms:modified xsi:type="dcterms:W3CDTF">2015-12-10T22:10:49Z</dcterms:modified>
</cp:coreProperties>
</file>